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89" r:id="rId2"/>
    <p:sldId id="286" r:id="rId3"/>
    <p:sldId id="287" r:id="rId4"/>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55" autoAdjust="0"/>
    <p:restoredTop sz="96548" autoAdjust="0"/>
  </p:normalViewPr>
  <p:slideViewPr>
    <p:cSldViewPr snapToGrid="0">
      <p:cViewPr>
        <p:scale>
          <a:sx n="100" d="100"/>
          <a:sy n="100" d="100"/>
        </p:scale>
        <p:origin x="972" y="-252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A15B2C2-C2E8-443C-8BCD-D41CAE0ED780}" type="datetimeFigureOut">
              <a:rPr kumimoji="1" lang="ja-JP" altLang="en-US" smtClean="0"/>
              <a:t>2022/6/1</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873ED3B-0596-4534-9716-11E4B25DEC5F}" type="slidenum">
              <a:rPr kumimoji="1" lang="ja-JP" altLang="en-US" smtClean="0"/>
              <a:t>3</a:t>
            </a:fld>
            <a:endParaRPr kumimoji="1" lang="ja-JP" altLang="en-US"/>
          </a:p>
        </p:txBody>
      </p:sp>
    </p:spTree>
    <p:extLst>
      <p:ext uri="{BB962C8B-B14F-4D97-AF65-F5344CB8AC3E}">
        <p14:creationId xmlns:p14="http://schemas.microsoft.com/office/powerpoint/2010/main" val="43758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2022/6/1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2022/6/1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2022/6/1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2022/6/1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2022/6/1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2022/6/1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2022/6/1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2022/6/1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2022/6/1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2022/6/1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2022/6/1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2022/6/1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107274" y="1308384"/>
              <a:ext cx="5564747" cy="37290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293614"/>
              <a:ext cx="765397"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メイリオ" panose="020B0604030504040204" pitchFamily="50" charset="-128"/>
                  <a:ea typeface="メイリオ" panose="020B0604030504040204" pitchFamily="50" charset="-128"/>
                </a:rPr>
                <a:t>開催</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メイリオ" panose="020B0604030504040204" pitchFamily="50" charset="-128"/>
                  <a:ea typeface="メイリオ" panose="020B0604030504040204" pitchFamily="50" charset="-128"/>
                </a:rPr>
                <a:t>概要</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196521" y="1330032"/>
              <a:ext cx="5383490" cy="431982"/>
            </a:xfrm>
            <a:prstGeom prst="rect">
              <a:avLst/>
            </a:prstGeom>
            <a:noFill/>
            <a:ln>
              <a:noFill/>
            </a:ln>
          </p:spPr>
          <p:txBody>
            <a:bodyPr wrap="square" rtlCol="0">
              <a:noAutofit/>
            </a:bodyPr>
            <a:lstStyle/>
            <a:p>
              <a:pPr lvl="0">
                <a:defRPr/>
              </a:pPr>
              <a:r>
                <a:rPr kumimoji="1" lang="en-US" altLang="ja-JP" sz="1400" b="1" dirty="0">
                  <a:latin typeface="メイリオ" panose="020B0604030504040204" pitchFamily="50" charset="-128"/>
                  <a:ea typeface="メイリオ" panose="020B0604030504040204" pitchFamily="50" charset="-128"/>
                </a:rPr>
                <a:t>RIST</a:t>
              </a:r>
              <a:r>
                <a:rPr kumimoji="1" lang="ja-JP" altLang="en-US" sz="1400" b="1" dirty="0">
                  <a:latin typeface="メイリオ" panose="020B0604030504040204" pitchFamily="50" charset="-128"/>
                  <a:ea typeface="メイリオ" panose="020B0604030504040204" pitchFamily="50" charset="-128"/>
                </a:rPr>
                <a:t>かがわで更新した分析装置「フーリエ変換赤外分光光度計」の機器利用講習会を下記の通り、開催します。</a:t>
              </a:r>
              <a:endParaRPr kumimoji="1" lang="en-US" altLang="ja-JP" sz="1400" b="1" dirty="0">
                <a:latin typeface="メイリオ" panose="020B0604030504040204" pitchFamily="50" charset="-128"/>
                <a:ea typeface="メイリオ" panose="020B0604030504040204" pitchFamily="50" charset="-128"/>
              </a:endParaRPr>
            </a:p>
          </p:txBody>
        </p:sp>
      </p:grpSp>
      <p:sp>
        <p:nvSpPr>
          <p:cNvPr id="39" name="正方形/長方形 38"/>
          <p:cNvSpPr/>
          <p:nvPr/>
        </p:nvSpPr>
        <p:spPr>
          <a:xfrm>
            <a:off x="129073" y="2020797"/>
            <a:ext cx="6608092" cy="712584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41" name="グループ化 40"/>
          <p:cNvGrpSpPr/>
          <p:nvPr/>
        </p:nvGrpSpPr>
        <p:grpSpPr>
          <a:xfrm>
            <a:off x="150693" y="2846674"/>
            <a:ext cx="6466338" cy="712466"/>
            <a:chOff x="205684" y="2047413"/>
            <a:chExt cx="6466338" cy="899643"/>
          </a:xfrm>
        </p:grpSpPr>
        <p:sp>
          <p:nvSpPr>
            <p:cNvPr id="49" name="角丸四角形 48"/>
            <p:cNvSpPr/>
            <p:nvPr/>
          </p:nvSpPr>
          <p:spPr>
            <a:xfrm>
              <a:off x="205684" y="2047413"/>
              <a:ext cx="1355488" cy="884040"/>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開催日時</a:t>
              </a:r>
            </a:p>
          </p:txBody>
        </p:sp>
        <p:sp>
          <p:nvSpPr>
            <p:cNvPr id="50" name="角丸四角形 49"/>
            <p:cNvSpPr/>
            <p:nvPr/>
          </p:nvSpPr>
          <p:spPr>
            <a:xfrm>
              <a:off x="1686504" y="2066002"/>
              <a:ext cx="4985518" cy="88105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59" name="テキスト ボックス 58"/>
            <p:cNvSpPr txBox="1"/>
            <p:nvPr/>
          </p:nvSpPr>
          <p:spPr>
            <a:xfrm>
              <a:off x="1762047" y="2212949"/>
              <a:ext cx="3980724" cy="388635"/>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令和</a:t>
              </a:r>
              <a:r>
                <a:rPr kumimoji="1" lang="en-US" altLang="ja-JP" sz="1600" b="1" dirty="0">
                  <a:latin typeface="メイリオ" panose="020B0604030504040204" pitchFamily="50" charset="-128"/>
                  <a:ea typeface="メイリオ" panose="020B0604030504040204" pitchFamily="50" charset="-128"/>
                </a:rPr>
                <a:t>4</a:t>
              </a:r>
              <a:r>
                <a:rPr kumimoji="1" lang="ja-JP" altLang="en-US" sz="1600" b="1" dirty="0">
                  <a:latin typeface="メイリオ" panose="020B0604030504040204" pitchFamily="50" charset="-128"/>
                  <a:ea typeface="メイリオ" panose="020B0604030504040204" pitchFamily="50" charset="-128"/>
                </a:rPr>
                <a:t>年７月１日（金）</a:t>
              </a:r>
              <a:endParaRPr kumimoji="1" lang="en-US" altLang="ja-JP" sz="1600" b="1" dirty="0">
                <a:latin typeface="メイリオ" panose="020B0604030504040204" pitchFamily="50" charset="-128"/>
                <a:ea typeface="メイリオ" panose="020B0604030504040204" pitchFamily="50" charset="-128"/>
              </a:endParaRPr>
            </a:p>
          </p:txBody>
        </p:sp>
      </p:grpSp>
      <p:grpSp>
        <p:nvGrpSpPr>
          <p:cNvPr id="110" name="グループ化 109"/>
          <p:cNvGrpSpPr/>
          <p:nvPr/>
        </p:nvGrpSpPr>
        <p:grpSpPr>
          <a:xfrm>
            <a:off x="180208" y="2014735"/>
            <a:ext cx="6458043" cy="777995"/>
            <a:chOff x="185556" y="3407741"/>
            <a:chExt cx="6458043" cy="881474"/>
          </a:xfrm>
        </p:grpSpPr>
        <p:sp>
          <p:nvSpPr>
            <p:cNvPr id="114" name="角丸四角形 113"/>
            <p:cNvSpPr/>
            <p:nvPr/>
          </p:nvSpPr>
          <p:spPr>
            <a:xfrm>
              <a:off x="185556" y="3407741"/>
              <a:ext cx="1355487" cy="881474"/>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講演者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参加者</a:t>
              </a:r>
            </a:p>
          </p:txBody>
        </p:sp>
        <p:sp>
          <p:nvSpPr>
            <p:cNvPr id="115" name="角丸四角形 114"/>
            <p:cNvSpPr/>
            <p:nvPr/>
          </p:nvSpPr>
          <p:spPr>
            <a:xfrm>
              <a:off x="1658081" y="3410725"/>
              <a:ext cx="4985518" cy="866169"/>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16" name="グループ化 115"/>
          <p:cNvGrpSpPr/>
          <p:nvPr/>
        </p:nvGrpSpPr>
        <p:grpSpPr>
          <a:xfrm>
            <a:off x="166000" y="4511393"/>
            <a:ext cx="6458043" cy="472553"/>
            <a:chOff x="185556" y="3407740"/>
            <a:chExt cx="6458043" cy="579526"/>
          </a:xfrm>
        </p:grpSpPr>
        <p:sp>
          <p:nvSpPr>
            <p:cNvPr id="117" name="角丸四角形 11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p>
          </p:txBody>
        </p:sp>
        <p:sp>
          <p:nvSpPr>
            <p:cNvPr id="118" name="角丸四角形 11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19" name="グループ化 118"/>
          <p:cNvGrpSpPr/>
          <p:nvPr/>
        </p:nvGrpSpPr>
        <p:grpSpPr>
          <a:xfrm>
            <a:off x="166000" y="5034887"/>
            <a:ext cx="6458043" cy="479643"/>
            <a:chOff x="185556" y="3410726"/>
            <a:chExt cx="6458043" cy="588221"/>
          </a:xfrm>
        </p:grpSpPr>
        <p:sp>
          <p:nvSpPr>
            <p:cNvPr id="120" name="角丸四角形 119"/>
            <p:cNvSpPr/>
            <p:nvPr/>
          </p:nvSpPr>
          <p:spPr>
            <a:xfrm>
              <a:off x="185556" y="3419421"/>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所在地</a:t>
              </a:r>
            </a:p>
          </p:txBody>
        </p:sp>
        <p:sp>
          <p:nvSpPr>
            <p:cNvPr id="121" name="角丸四角形 12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25" name="グループ化 124"/>
          <p:cNvGrpSpPr/>
          <p:nvPr/>
        </p:nvGrpSpPr>
        <p:grpSpPr>
          <a:xfrm>
            <a:off x="166000" y="5549224"/>
            <a:ext cx="6416095" cy="479641"/>
            <a:chOff x="205683" y="9242148"/>
            <a:chExt cx="6416095" cy="559771"/>
          </a:xfrm>
        </p:grpSpPr>
        <p:grpSp>
          <p:nvGrpSpPr>
            <p:cNvPr id="126" name="グループ化 125"/>
            <p:cNvGrpSpPr/>
            <p:nvPr/>
          </p:nvGrpSpPr>
          <p:grpSpPr>
            <a:xfrm>
              <a:off x="205683" y="9242148"/>
              <a:ext cx="6416095" cy="559771"/>
              <a:chOff x="185556" y="3399045"/>
              <a:chExt cx="6416095" cy="588221"/>
            </a:xfrm>
          </p:grpSpPr>
          <p:sp>
            <p:nvSpPr>
              <p:cNvPr id="130" name="角丸四角形 12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連絡先</a:t>
                </a:r>
              </a:p>
            </p:txBody>
          </p:sp>
          <p:sp>
            <p:nvSpPr>
              <p:cNvPr id="131" name="角丸四角形 130"/>
              <p:cNvSpPr/>
              <p:nvPr/>
            </p:nvSpPr>
            <p:spPr>
              <a:xfrm>
                <a:off x="1658081" y="3399045"/>
                <a:ext cx="2218806"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88" name="角丸四角形 87"/>
              <p:cNvSpPr/>
              <p:nvPr/>
            </p:nvSpPr>
            <p:spPr>
              <a:xfrm>
                <a:off x="3909847" y="3413354"/>
                <a:ext cx="2691804" cy="56223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28" name="テキスト ボックス 127"/>
            <p:cNvSpPr txBox="1"/>
            <p:nvPr/>
          </p:nvSpPr>
          <p:spPr>
            <a:xfrm>
              <a:off x="1534563" y="9250425"/>
              <a:ext cx="1225428"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129" name="テキスト ボックス 128"/>
            <p:cNvSpPr txBox="1"/>
            <p:nvPr/>
          </p:nvSpPr>
          <p:spPr>
            <a:xfrm>
              <a:off x="3892204" y="9251487"/>
              <a:ext cx="1561171"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sp>
        <p:nvSpPr>
          <p:cNvPr id="137"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1</a:t>
            </a:r>
          </a:p>
        </p:txBody>
      </p:sp>
      <p:sp>
        <p:nvSpPr>
          <p:cNvPr id="4" name="正方形/長方形 3"/>
          <p:cNvSpPr/>
          <p:nvPr/>
        </p:nvSpPr>
        <p:spPr>
          <a:xfrm>
            <a:off x="0" y="9265316"/>
            <a:ext cx="6972301" cy="461665"/>
          </a:xfrm>
          <a:prstGeom prst="rect">
            <a:avLst/>
          </a:prstGeom>
        </p:spPr>
        <p:txBody>
          <a:bodyPr wrap="square">
            <a:spAutoFit/>
          </a:bodyPr>
          <a:lstStyle/>
          <a:p>
            <a:pPr marL="446088" indent="-446088"/>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）このセミナーは、国の所管省庁と連携の上定められた「カンファレンス開催ガイドライン」（公益社団法人日本青年会議所策定）に沿って実施します。</a:t>
            </a:r>
          </a:p>
        </p:txBody>
      </p:sp>
      <p:grpSp>
        <p:nvGrpSpPr>
          <p:cNvPr id="84" name="グループ化 83"/>
          <p:cNvGrpSpPr/>
          <p:nvPr/>
        </p:nvGrpSpPr>
        <p:grpSpPr>
          <a:xfrm>
            <a:off x="200868" y="8398361"/>
            <a:ext cx="6450346" cy="679087"/>
            <a:chOff x="205084" y="9076588"/>
            <a:chExt cx="6450346" cy="580581"/>
          </a:xfrm>
        </p:grpSpPr>
        <p:sp>
          <p:nvSpPr>
            <p:cNvPr id="138" name="角丸四角形 137"/>
            <p:cNvSpPr/>
            <p:nvPr/>
          </p:nvSpPr>
          <p:spPr>
            <a:xfrm>
              <a:off x="205084" y="9077929"/>
              <a:ext cx="1355487" cy="579240"/>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その他</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特記事項</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39" name="角丸四角形 138"/>
            <p:cNvSpPr/>
            <p:nvPr/>
          </p:nvSpPr>
          <p:spPr>
            <a:xfrm>
              <a:off x="1669912" y="9076588"/>
              <a:ext cx="4985518" cy="576256"/>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ja-JP" altLang="en-US" sz="1100" dirty="0">
                <a:solidFill>
                  <a:schemeClr val="tx1"/>
                </a:solidFill>
              </a:endParaRPr>
            </a:p>
          </p:txBody>
        </p:sp>
      </p:grpSp>
      <p:grpSp>
        <p:nvGrpSpPr>
          <p:cNvPr id="142" name="グループ化 141"/>
          <p:cNvGrpSpPr/>
          <p:nvPr/>
        </p:nvGrpSpPr>
        <p:grpSpPr>
          <a:xfrm>
            <a:off x="172600" y="1558388"/>
            <a:ext cx="6458043" cy="409533"/>
            <a:chOff x="185556" y="3407740"/>
            <a:chExt cx="6458043" cy="579526"/>
          </a:xfrm>
        </p:grpSpPr>
        <p:sp>
          <p:nvSpPr>
            <p:cNvPr id="144" name="角丸四角形 14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イベント名</a:t>
              </a:r>
            </a:p>
          </p:txBody>
        </p:sp>
        <p:sp>
          <p:nvSpPr>
            <p:cNvPr id="145" name="角丸四角形 144"/>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46" name="テキスト ボックス 145"/>
          <p:cNvSpPr txBox="1"/>
          <p:nvPr/>
        </p:nvSpPr>
        <p:spPr>
          <a:xfrm>
            <a:off x="1707056" y="1645859"/>
            <a:ext cx="4932619" cy="307777"/>
          </a:xfrm>
          <a:prstGeom prst="rect">
            <a:avLst/>
          </a:prstGeom>
          <a:noFill/>
          <a:ln>
            <a:noFill/>
          </a:ln>
        </p:spPr>
        <p:txBody>
          <a:bodyPr wrap="square" rtlCol="0">
            <a:spAutoFit/>
          </a:bodyPr>
          <a:lstStyle/>
          <a:p>
            <a:pPr>
              <a:lnSpc>
                <a:spcPts val="1600"/>
              </a:lnSpc>
            </a:pPr>
            <a:r>
              <a:rPr kumimoji="1" lang="en-US" altLang="ja-JP" sz="1600" b="1" dirty="0">
                <a:latin typeface="メイリオ" panose="020B0604030504040204" pitchFamily="50" charset="-128"/>
                <a:ea typeface="メイリオ" panose="020B0604030504040204" pitchFamily="50" charset="-128"/>
              </a:rPr>
              <a:t>RIST</a:t>
            </a:r>
            <a:r>
              <a:rPr kumimoji="1" lang="ja-JP" altLang="en-US" sz="1600" b="1" dirty="0">
                <a:latin typeface="メイリオ" panose="020B0604030504040204" pitchFamily="50" charset="-128"/>
                <a:ea typeface="メイリオ" panose="020B0604030504040204" pitchFamily="50" charset="-128"/>
              </a:rPr>
              <a:t>かがわ　機器利用講習会</a:t>
            </a:r>
            <a:endParaRPr kumimoji="1" lang="en-US" altLang="ja-JP" sz="1600" b="1" dirty="0">
              <a:latin typeface="メイリオ" panose="020B0604030504040204" pitchFamily="50" charset="-128"/>
              <a:ea typeface="メイリオ" panose="020B0604030504040204" pitchFamily="50" charset="-128"/>
            </a:endParaRPr>
          </a:p>
        </p:txBody>
      </p:sp>
      <p:grpSp>
        <p:nvGrpSpPr>
          <p:cNvPr id="148" name="グループ化 147"/>
          <p:cNvGrpSpPr/>
          <p:nvPr/>
        </p:nvGrpSpPr>
        <p:grpSpPr>
          <a:xfrm>
            <a:off x="172600" y="3599321"/>
            <a:ext cx="6458043" cy="409533"/>
            <a:chOff x="185556" y="3407740"/>
            <a:chExt cx="6458043" cy="579526"/>
          </a:xfrm>
        </p:grpSpPr>
        <p:sp>
          <p:nvSpPr>
            <p:cNvPr id="149" name="角丸四角形 148"/>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開催会場</a:t>
              </a:r>
            </a:p>
          </p:txBody>
        </p:sp>
        <p:sp>
          <p:nvSpPr>
            <p:cNvPr id="150" name="角丸四角形 149"/>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51" name="グループ化 150"/>
          <p:cNvGrpSpPr/>
          <p:nvPr/>
        </p:nvGrpSpPr>
        <p:grpSpPr>
          <a:xfrm>
            <a:off x="172600" y="4040576"/>
            <a:ext cx="6458043" cy="418152"/>
            <a:chOff x="185556" y="3407740"/>
            <a:chExt cx="6458043" cy="579526"/>
          </a:xfrm>
        </p:grpSpPr>
        <p:sp>
          <p:nvSpPr>
            <p:cNvPr id="152" name="角丸四角形 151"/>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会場所在地</a:t>
              </a:r>
            </a:p>
          </p:txBody>
        </p:sp>
        <p:sp>
          <p:nvSpPr>
            <p:cNvPr id="153" name="角丸四角形 15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grpSp>
      <p:grpSp>
        <p:nvGrpSpPr>
          <p:cNvPr id="154" name="グループ化 153"/>
          <p:cNvGrpSpPr/>
          <p:nvPr/>
        </p:nvGrpSpPr>
        <p:grpSpPr>
          <a:xfrm>
            <a:off x="169839" y="6069711"/>
            <a:ext cx="6716572" cy="1358263"/>
            <a:chOff x="205683" y="4670524"/>
            <a:chExt cx="6716572" cy="1358263"/>
          </a:xfrm>
        </p:grpSpPr>
        <p:sp>
          <p:nvSpPr>
            <p:cNvPr id="155" name="角丸四角形 154"/>
            <p:cNvSpPr/>
            <p:nvPr/>
          </p:nvSpPr>
          <p:spPr>
            <a:xfrm>
              <a:off x="205683" y="4686473"/>
              <a:ext cx="1355487" cy="1342314"/>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収容率</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（上限）</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56" name="角丸四角形 155"/>
            <p:cNvSpPr/>
            <p:nvPr/>
          </p:nvSpPr>
          <p:spPr>
            <a:xfrm>
              <a:off x="1674261" y="4670524"/>
              <a:ext cx="4985518" cy="1339679"/>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7" name="テキスト ボックス 156"/>
            <p:cNvSpPr txBox="1"/>
            <p:nvPr/>
          </p:nvSpPr>
          <p:spPr>
            <a:xfrm>
              <a:off x="2224215" y="4753683"/>
              <a:ext cx="1546354" cy="502702"/>
            </a:xfrm>
            <a:prstGeom prst="rect">
              <a:avLst/>
            </a:prstGeom>
            <a:noFill/>
            <a:ln>
              <a:noFill/>
            </a:ln>
          </p:spPr>
          <p:txBody>
            <a:bodyPr wrap="square" rtlCol="0">
              <a:spAutoFit/>
            </a:bodyPr>
            <a:lstStyle/>
            <a:p>
              <a:pPr algn="ctr">
                <a:lnSpc>
                  <a:spcPts val="1600"/>
                </a:lnSpc>
              </a:pPr>
              <a:r>
                <a:rPr kumimoji="1" lang="en-US" altLang="ja-JP" sz="1600" b="1" dirty="0">
                  <a:latin typeface="メイリオ" panose="020B0604030504040204" pitchFamily="50" charset="-128"/>
                  <a:ea typeface="メイリオ" panose="020B0604030504040204" pitchFamily="50" charset="-128"/>
                </a:rPr>
                <a:t>100%</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（大声なし）</a:t>
              </a:r>
              <a:endParaRPr kumimoji="1" lang="en-US" altLang="ja-JP" sz="1600" b="1" dirty="0">
                <a:latin typeface="メイリオ" panose="020B0604030504040204" pitchFamily="50" charset="-128"/>
                <a:ea typeface="メイリオ" panose="020B0604030504040204" pitchFamily="50" charset="-128"/>
              </a:endParaRPr>
            </a:p>
          </p:txBody>
        </p:sp>
        <p:sp>
          <p:nvSpPr>
            <p:cNvPr id="158" name="テキスト ボックス 157"/>
            <p:cNvSpPr txBox="1"/>
            <p:nvPr/>
          </p:nvSpPr>
          <p:spPr>
            <a:xfrm>
              <a:off x="4400752" y="4744476"/>
              <a:ext cx="2188573"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人と人とが触れ合わない程度の間隔</a:t>
              </a:r>
            </a:p>
          </p:txBody>
        </p:sp>
        <p:sp>
          <p:nvSpPr>
            <p:cNvPr id="159" name="正方形/長方形 158"/>
            <p:cNvSpPr/>
            <p:nvPr/>
          </p:nvSpPr>
          <p:spPr>
            <a:xfrm>
              <a:off x="3999492" y="4861621"/>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1" name="直線コネクタ 160"/>
            <p:cNvCxnSpPr>
              <a:stCxn id="156" idx="3"/>
              <a:endCxn id="156" idx="1"/>
            </p:cNvCxnSpPr>
            <p:nvPr/>
          </p:nvCxnSpPr>
          <p:spPr>
            <a:xfrm flipH="1">
              <a:off x="1674261" y="5340364"/>
              <a:ext cx="4985518"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62" name="テキスト ボックス 161"/>
            <p:cNvSpPr txBox="1"/>
            <p:nvPr/>
          </p:nvSpPr>
          <p:spPr>
            <a:xfrm>
              <a:off x="2235346" y="5449986"/>
              <a:ext cx="1546354" cy="512961"/>
            </a:xfrm>
            <a:prstGeom prst="rect">
              <a:avLst/>
            </a:prstGeom>
            <a:noFill/>
            <a:ln>
              <a:noFill/>
            </a:ln>
          </p:spPr>
          <p:txBody>
            <a:bodyPr wrap="square" rtlCol="0">
              <a:spAutoFit/>
            </a:bodyPr>
            <a:lstStyle/>
            <a:p>
              <a:pPr algn="ctr">
                <a:lnSpc>
                  <a:spcPts val="1600"/>
                </a:lnSpc>
              </a:pPr>
              <a:r>
                <a:rPr kumimoji="1" lang="en-US" altLang="ja-JP" sz="1600" b="1" dirty="0">
                  <a:latin typeface="メイリオ" panose="020B0604030504040204" pitchFamily="50" charset="-128"/>
                  <a:ea typeface="メイリオ" panose="020B0604030504040204" pitchFamily="50" charset="-128"/>
                </a:rPr>
                <a:t>50%</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（大声あり）</a:t>
              </a:r>
              <a:endParaRPr kumimoji="1" lang="en-US" altLang="ja-JP" sz="1600" b="1" dirty="0">
                <a:latin typeface="メイリオ" panose="020B0604030504040204" pitchFamily="50" charset="-128"/>
                <a:ea typeface="メイリオ" panose="020B0604030504040204" pitchFamily="50" charset="-128"/>
              </a:endParaRPr>
            </a:p>
          </p:txBody>
        </p:sp>
        <p:sp>
          <p:nvSpPr>
            <p:cNvPr id="163" name="正方形/長方形 162"/>
            <p:cNvSpPr/>
            <p:nvPr/>
          </p:nvSpPr>
          <p:spPr>
            <a:xfrm>
              <a:off x="1859277"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4125036" y="5426404"/>
              <a:ext cx="2797219"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十分な人と人との間隔</a:t>
              </a:r>
            </a:p>
            <a:p>
              <a:pPr algn="ctr">
                <a:lnSpc>
                  <a:spcPts val="1600"/>
                </a:lnSpc>
              </a:pPr>
              <a:r>
                <a:rPr kumimoji="1" lang="ja-JP" altLang="en-US" sz="1400" b="1" dirty="0">
                  <a:latin typeface="メイリオ" panose="020B0604030504040204" pitchFamily="50" charset="-128"/>
                  <a:ea typeface="メイリオ" panose="020B0604030504040204" pitchFamily="50" charset="-128"/>
                </a:rPr>
                <a:t>（できるだけ２ｍ、最低１ｍ）</a:t>
              </a:r>
            </a:p>
          </p:txBody>
        </p:sp>
      </p:grpSp>
      <p:sp>
        <p:nvSpPr>
          <p:cNvPr id="167" name="テキスト ボックス 166"/>
          <p:cNvSpPr txBox="1"/>
          <p:nvPr/>
        </p:nvSpPr>
        <p:spPr>
          <a:xfrm>
            <a:off x="3260612" y="6789923"/>
            <a:ext cx="727290"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sp>
        <p:nvSpPr>
          <p:cNvPr id="166" name="テキスト ボックス 165"/>
          <p:cNvSpPr txBox="1"/>
          <p:nvPr/>
        </p:nvSpPr>
        <p:spPr>
          <a:xfrm>
            <a:off x="3254736" y="6101300"/>
            <a:ext cx="727290"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cxnSp>
        <p:nvCxnSpPr>
          <p:cNvPr id="172" name="直線コネクタ 171"/>
          <p:cNvCxnSpPr/>
          <p:nvPr/>
        </p:nvCxnSpPr>
        <p:spPr>
          <a:xfrm>
            <a:off x="3872889" y="6077550"/>
            <a:ext cx="1127" cy="1330692"/>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73" name="テキスト ボックス 172"/>
          <p:cNvSpPr txBox="1"/>
          <p:nvPr/>
        </p:nvSpPr>
        <p:spPr>
          <a:xfrm>
            <a:off x="5080656" y="7382477"/>
            <a:ext cx="666072" cy="297517"/>
          </a:xfrm>
          <a:prstGeom prst="rect">
            <a:avLst/>
          </a:prstGeom>
          <a:noFill/>
          <a:ln>
            <a:noFill/>
          </a:ln>
        </p:spPr>
        <p:txBody>
          <a:bodyPr wrap="square" rtlCol="0">
            <a:spAutoFit/>
          </a:bodyPr>
          <a:lstStyle/>
          <a:p>
            <a:pPr>
              <a:lnSpc>
                <a:spcPts val="1600"/>
              </a:lnSpc>
            </a:pPr>
            <a:r>
              <a:rPr kumimoji="1" lang="ja-JP" altLang="en-US" sz="1200" b="1" dirty="0" err="1">
                <a:latin typeface="メイリオ" panose="020B0604030504040204" pitchFamily="50" charset="-128"/>
                <a:ea typeface="メイリオ" panose="020B0604030504040204" pitchFamily="50" charset="-128"/>
              </a:rPr>
              <a:t>ー</a:t>
            </a:r>
            <a:endParaRPr kumimoji="1" lang="en-US" altLang="ja-JP" sz="1200" b="1" dirty="0">
              <a:latin typeface="メイリオ" panose="020B0604030504040204" pitchFamily="50" charset="-128"/>
              <a:ea typeface="メイリオ" panose="020B0604030504040204" pitchFamily="50" charset="-128"/>
            </a:endParaRPr>
          </a:p>
        </p:txBody>
      </p:sp>
      <p:grpSp>
        <p:nvGrpSpPr>
          <p:cNvPr id="12" name="グループ化 11"/>
          <p:cNvGrpSpPr/>
          <p:nvPr/>
        </p:nvGrpSpPr>
        <p:grpSpPr>
          <a:xfrm>
            <a:off x="180208" y="7490104"/>
            <a:ext cx="6458043" cy="440256"/>
            <a:chOff x="180208" y="7267678"/>
            <a:chExt cx="6458043" cy="440256"/>
          </a:xfrm>
        </p:grpSpPr>
        <p:grpSp>
          <p:nvGrpSpPr>
            <p:cNvPr id="169" name="グループ化 168"/>
            <p:cNvGrpSpPr/>
            <p:nvPr/>
          </p:nvGrpSpPr>
          <p:grpSpPr>
            <a:xfrm>
              <a:off x="180208" y="7267678"/>
              <a:ext cx="6458043" cy="440256"/>
              <a:chOff x="185556" y="3407740"/>
              <a:chExt cx="6458043" cy="596262"/>
            </a:xfrm>
          </p:grpSpPr>
          <p:sp>
            <p:nvSpPr>
              <p:cNvPr id="170" name="角丸四角形 16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収容人数</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71" name="角丸四角形 170"/>
              <p:cNvSpPr/>
              <p:nvPr/>
            </p:nvSpPr>
            <p:spPr>
              <a:xfrm>
                <a:off x="1658081" y="3427462"/>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74" name="テキスト ボックス 173"/>
            <p:cNvSpPr txBox="1"/>
            <p:nvPr/>
          </p:nvSpPr>
          <p:spPr>
            <a:xfrm>
              <a:off x="2156602" y="7379171"/>
              <a:ext cx="1347494" cy="297517"/>
            </a:xfrm>
            <a:prstGeom prst="rect">
              <a:avLst/>
            </a:prstGeom>
            <a:noFill/>
            <a:ln>
              <a:noFill/>
            </a:ln>
          </p:spPr>
          <p:txBody>
            <a:bodyPr wrap="square" rtlCol="0">
              <a:spAutoFit/>
            </a:bodyPr>
            <a:lstStyle/>
            <a:p>
              <a:pPr>
                <a:lnSpc>
                  <a:spcPts val="1600"/>
                </a:lnSpc>
              </a:pPr>
              <a:r>
                <a:rPr kumimoji="1" lang="en-US" altLang="ja-JP" sz="1400" b="1" dirty="0">
                  <a:latin typeface="メイリオ" panose="020B0604030504040204" pitchFamily="50" charset="-128"/>
                  <a:ea typeface="メイリオ" panose="020B0604030504040204" pitchFamily="50" charset="-128"/>
                </a:rPr>
                <a:t>20</a:t>
              </a:r>
              <a:r>
                <a:rPr kumimoji="1" lang="ja-JP" altLang="en-US" sz="1400" b="1" dirty="0">
                  <a:latin typeface="メイリオ" panose="020B0604030504040204" pitchFamily="50" charset="-128"/>
                  <a:ea typeface="メイリオ" panose="020B0604030504040204" pitchFamily="50" charset="-128"/>
                </a:rPr>
                <a:t>人</a:t>
              </a:r>
              <a:endParaRPr kumimoji="1" lang="en-US" altLang="ja-JP" sz="1400" b="1" dirty="0">
                <a:latin typeface="メイリオ" panose="020B0604030504040204" pitchFamily="50" charset="-128"/>
                <a:ea typeface="メイリオ" panose="020B0604030504040204" pitchFamily="50" charset="-128"/>
              </a:endParaRPr>
            </a:p>
          </p:txBody>
        </p:sp>
      </p:grpSp>
      <p:grpSp>
        <p:nvGrpSpPr>
          <p:cNvPr id="11" name="グループ化 10"/>
          <p:cNvGrpSpPr/>
          <p:nvPr/>
        </p:nvGrpSpPr>
        <p:grpSpPr>
          <a:xfrm>
            <a:off x="193171" y="7949553"/>
            <a:ext cx="6458043" cy="421416"/>
            <a:chOff x="193171" y="7714774"/>
            <a:chExt cx="6458043" cy="421416"/>
          </a:xfrm>
        </p:grpSpPr>
        <p:grpSp>
          <p:nvGrpSpPr>
            <p:cNvPr id="122" name="グループ化 121"/>
            <p:cNvGrpSpPr/>
            <p:nvPr/>
          </p:nvGrpSpPr>
          <p:grpSpPr>
            <a:xfrm>
              <a:off x="193171" y="7714774"/>
              <a:ext cx="6458043" cy="421416"/>
              <a:chOff x="185556" y="3407740"/>
              <a:chExt cx="6458043" cy="579526"/>
            </a:xfrm>
          </p:grpSpPr>
          <p:sp>
            <p:nvSpPr>
              <p:cNvPr id="123" name="角丸四角形 122"/>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参加人数</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24" name="角丸四角形 123"/>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75" name="テキスト ボックス 174"/>
            <p:cNvSpPr txBox="1"/>
            <p:nvPr/>
          </p:nvSpPr>
          <p:spPr>
            <a:xfrm>
              <a:off x="2156602" y="7800611"/>
              <a:ext cx="1347494" cy="300082"/>
            </a:xfrm>
            <a:prstGeom prst="rect">
              <a:avLst/>
            </a:prstGeom>
            <a:noFill/>
            <a:ln>
              <a:noFill/>
            </a:ln>
          </p:spPr>
          <p:txBody>
            <a:bodyPr wrap="square" rtlCol="0">
              <a:spAutoFit/>
            </a:bodyPr>
            <a:lstStyle/>
            <a:p>
              <a:pPr>
                <a:lnSpc>
                  <a:spcPts val="1600"/>
                </a:lnSpc>
              </a:pPr>
              <a:r>
                <a:rPr kumimoji="1" lang="en-US" altLang="ja-JP" sz="1400" b="1" dirty="0">
                  <a:latin typeface="メイリオ" panose="020B0604030504040204" pitchFamily="50" charset="-128"/>
                  <a:ea typeface="メイリオ" panose="020B0604030504040204" pitchFamily="50" charset="-128"/>
                </a:rPr>
                <a:t>5</a:t>
              </a:r>
              <a:r>
                <a:rPr kumimoji="1" lang="ja-JP" altLang="en-US" sz="1400" b="1" dirty="0">
                  <a:latin typeface="メイリオ" panose="020B0604030504040204" pitchFamily="50" charset="-128"/>
                  <a:ea typeface="メイリオ" panose="020B0604030504040204" pitchFamily="50" charset="-128"/>
                </a:rPr>
                <a:t>人</a:t>
              </a:r>
              <a:endParaRPr kumimoji="1" lang="en-US" altLang="ja-JP" sz="1400" b="1" dirty="0">
                <a:latin typeface="メイリオ" panose="020B0604030504040204" pitchFamily="50" charset="-128"/>
                <a:ea typeface="メイリオ" panose="020B0604030504040204" pitchFamily="50" charset="-128"/>
              </a:endParaRPr>
            </a:p>
          </p:txBody>
        </p:sp>
      </p:grpSp>
      <p:cxnSp>
        <p:nvCxnSpPr>
          <p:cNvPr id="91" name="直線コネクタ 90"/>
          <p:cNvCxnSpPr/>
          <p:nvPr/>
        </p:nvCxnSpPr>
        <p:spPr>
          <a:xfrm>
            <a:off x="129018" y="6842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90" name="テキスト ボックス 89">
            <a:extLst>
              <a:ext uri="{FF2B5EF4-FFF2-40B4-BE49-F238E27FC236}">
                <a16:creationId xmlns:a16="http://schemas.microsoft.com/office/drawing/2014/main" id="{6D08593E-448C-41A9-B695-BBB6A1E4C7B2}"/>
              </a:ext>
            </a:extLst>
          </p:cNvPr>
          <p:cNvSpPr txBox="1"/>
          <p:nvPr/>
        </p:nvSpPr>
        <p:spPr>
          <a:xfrm>
            <a:off x="1698024" y="2150299"/>
            <a:ext cx="4932619" cy="307777"/>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講演者名：㈱島津製作所　祖父江　和樹</a:t>
            </a:r>
            <a:endParaRPr kumimoji="1" lang="en-US" altLang="ja-JP" sz="1600" b="1" dirty="0">
              <a:latin typeface="メイリオ" panose="020B0604030504040204" pitchFamily="50" charset="-128"/>
              <a:ea typeface="メイリオ" panose="020B0604030504040204" pitchFamily="50" charset="-128"/>
            </a:endParaRPr>
          </a:p>
        </p:txBody>
      </p:sp>
      <p:sp>
        <p:nvSpPr>
          <p:cNvPr id="93" name="テキスト ボックス 92">
            <a:extLst>
              <a:ext uri="{FF2B5EF4-FFF2-40B4-BE49-F238E27FC236}">
                <a16:creationId xmlns:a16="http://schemas.microsoft.com/office/drawing/2014/main" id="{313C6B52-05BD-4F02-A9B0-23FAD26E2A7C}"/>
              </a:ext>
            </a:extLst>
          </p:cNvPr>
          <p:cNvSpPr txBox="1"/>
          <p:nvPr/>
        </p:nvSpPr>
        <p:spPr>
          <a:xfrm>
            <a:off x="1698024" y="2433421"/>
            <a:ext cx="4932619" cy="307777"/>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参加者　：「県内製造業」など</a:t>
            </a:r>
            <a:endParaRPr kumimoji="1" lang="en-US" altLang="ja-JP" sz="1600" b="1" dirty="0">
              <a:latin typeface="メイリオ" panose="020B0604030504040204" pitchFamily="50" charset="-128"/>
              <a:ea typeface="メイリオ" panose="020B0604030504040204" pitchFamily="50" charset="-128"/>
            </a:endParaRPr>
          </a:p>
        </p:txBody>
      </p:sp>
      <p:sp>
        <p:nvSpPr>
          <p:cNvPr id="94" name="テキスト ボックス 93">
            <a:extLst>
              <a:ext uri="{FF2B5EF4-FFF2-40B4-BE49-F238E27FC236}">
                <a16:creationId xmlns:a16="http://schemas.microsoft.com/office/drawing/2014/main" id="{08644526-0FD3-4CCE-AE23-4DB4C005CC7C}"/>
              </a:ext>
            </a:extLst>
          </p:cNvPr>
          <p:cNvSpPr txBox="1"/>
          <p:nvPr/>
        </p:nvSpPr>
        <p:spPr>
          <a:xfrm>
            <a:off x="1686715" y="3273308"/>
            <a:ext cx="4999198" cy="307777"/>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午前の部：</a:t>
            </a:r>
            <a:r>
              <a:rPr kumimoji="1" lang="en-US" altLang="ja-JP" sz="1600" b="1" dirty="0">
                <a:latin typeface="メイリオ" panose="020B0604030504040204" pitchFamily="50" charset="-128"/>
                <a:ea typeface="メイリオ" panose="020B0604030504040204" pitchFamily="50" charset="-128"/>
              </a:rPr>
              <a:t>9</a:t>
            </a:r>
            <a:r>
              <a:rPr kumimoji="1" lang="ja-JP" altLang="en-US" sz="1600" b="1" dirty="0">
                <a:latin typeface="メイリオ" panose="020B0604030504040204" pitchFamily="50" charset="-128"/>
                <a:ea typeface="メイリオ" panose="020B0604030504040204" pitchFamily="50" charset="-128"/>
              </a:rPr>
              <a:t>時～１</a:t>
            </a:r>
            <a:r>
              <a:rPr kumimoji="1" lang="en-US" altLang="ja-JP" sz="1600" b="1" dirty="0">
                <a:latin typeface="メイリオ" panose="020B0604030504040204" pitchFamily="50" charset="-128"/>
                <a:ea typeface="メイリオ" panose="020B0604030504040204" pitchFamily="50" charset="-128"/>
              </a:rPr>
              <a:t>2</a:t>
            </a:r>
            <a:r>
              <a:rPr kumimoji="1" lang="ja-JP" altLang="en-US" sz="1600" b="1" dirty="0">
                <a:latin typeface="メイリオ" panose="020B0604030504040204" pitchFamily="50" charset="-128"/>
                <a:ea typeface="メイリオ" panose="020B0604030504040204" pitchFamily="50" charset="-128"/>
              </a:rPr>
              <a:t>時、午後の部：</a:t>
            </a:r>
            <a:r>
              <a:rPr kumimoji="1" lang="en-US" altLang="ja-JP" sz="1600" b="1" dirty="0">
                <a:latin typeface="メイリオ" panose="020B0604030504040204" pitchFamily="50" charset="-128"/>
                <a:ea typeface="メイリオ" panose="020B0604030504040204" pitchFamily="50" charset="-128"/>
              </a:rPr>
              <a:t>13</a:t>
            </a:r>
            <a:r>
              <a:rPr kumimoji="1" lang="ja-JP" altLang="en-US" sz="1600" b="1" dirty="0">
                <a:latin typeface="メイリオ" panose="020B0604030504040204" pitchFamily="50" charset="-128"/>
                <a:ea typeface="メイリオ" panose="020B0604030504040204" pitchFamily="50" charset="-128"/>
              </a:rPr>
              <a:t>時～</a:t>
            </a:r>
            <a:r>
              <a:rPr kumimoji="1" lang="en-US" altLang="ja-JP" sz="1600" b="1" dirty="0">
                <a:latin typeface="メイリオ" panose="020B0604030504040204" pitchFamily="50" charset="-128"/>
                <a:ea typeface="メイリオ" panose="020B0604030504040204" pitchFamily="50" charset="-128"/>
              </a:rPr>
              <a:t>16</a:t>
            </a:r>
            <a:r>
              <a:rPr kumimoji="1" lang="ja-JP" altLang="en-US" sz="1600" b="1" dirty="0">
                <a:latin typeface="メイリオ" panose="020B0604030504040204" pitchFamily="50" charset="-128"/>
                <a:ea typeface="メイリオ" panose="020B0604030504040204" pitchFamily="50" charset="-128"/>
              </a:rPr>
              <a:t>時</a:t>
            </a:r>
            <a:endParaRPr kumimoji="1" lang="en-US" altLang="ja-JP" sz="1600" b="1" dirty="0">
              <a:latin typeface="メイリオ" panose="020B0604030504040204" pitchFamily="50" charset="-128"/>
              <a:ea typeface="メイリオ" panose="020B0604030504040204" pitchFamily="50" charset="-128"/>
            </a:endParaRPr>
          </a:p>
        </p:txBody>
      </p:sp>
      <p:sp>
        <p:nvSpPr>
          <p:cNvPr id="95" name="テキスト ボックス 94">
            <a:extLst>
              <a:ext uri="{FF2B5EF4-FFF2-40B4-BE49-F238E27FC236}">
                <a16:creationId xmlns:a16="http://schemas.microsoft.com/office/drawing/2014/main" id="{E574AECE-4834-402B-9C9C-45C7D4063796}"/>
              </a:ext>
            </a:extLst>
          </p:cNvPr>
          <p:cNvSpPr txBox="1"/>
          <p:nvPr/>
        </p:nvSpPr>
        <p:spPr>
          <a:xfrm>
            <a:off x="1718595" y="3690735"/>
            <a:ext cx="4932619" cy="307777"/>
          </a:xfrm>
          <a:prstGeom prst="rect">
            <a:avLst/>
          </a:prstGeom>
          <a:noFill/>
          <a:ln>
            <a:noFill/>
          </a:ln>
        </p:spPr>
        <p:txBody>
          <a:bodyPr wrap="square" rtlCol="0">
            <a:spAutoFit/>
          </a:bodyPr>
          <a:lstStyle/>
          <a:p>
            <a:pPr>
              <a:lnSpc>
                <a:spcPts val="1600"/>
              </a:lnSpc>
            </a:pPr>
            <a:r>
              <a:rPr kumimoji="1" lang="en-US" altLang="ja-JP" sz="1600" b="1" dirty="0">
                <a:latin typeface="メイリオ" panose="020B0604030504040204" pitchFamily="50" charset="-128"/>
                <a:ea typeface="メイリオ" panose="020B0604030504040204" pitchFamily="50" charset="-128"/>
              </a:rPr>
              <a:t>RIST</a:t>
            </a:r>
            <a:r>
              <a:rPr kumimoji="1" lang="ja-JP" altLang="en-US" sz="1600" b="1" dirty="0">
                <a:latin typeface="メイリオ" panose="020B0604030504040204" pitchFamily="50" charset="-128"/>
                <a:ea typeface="メイリオ" panose="020B0604030504040204" pitchFamily="50" charset="-128"/>
              </a:rPr>
              <a:t>かがわ　会議室、精密測定室</a:t>
            </a:r>
            <a:r>
              <a:rPr kumimoji="1" lang="en-US" altLang="ja-JP" sz="1600" b="1" dirty="0">
                <a:latin typeface="メイリオ" panose="020B0604030504040204" pitchFamily="50" charset="-128"/>
                <a:ea typeface="メイリオ" panose="020B0604030504040204" pitchFamily="50" charset="-128"/>
              </a:rPr>
              <a:t>2</a:t>
            </a:r>
          </a:p>
        </p:txBody>
      </p:sp>
      <p:sp>
        <p:nvSpPr>
          <p:cNvPr id="96" name="テキスト ボックス 95">
            <a:extLst>
              <a:ext uri="{FF2B5EF4-FFF2-40B4-BE49-F238E27FC236}">
                <a16:creationId xmlns:a16="http://schemas.microsoft.com/office/drawing/2014/main" id="{0E756EED-6541-48BD-A0D8-8D141850A8F1}"/>
              </a:ext>
            </a:extLst>
          </p:cNvPr>
          <p:cNvSpPr txBox="1"/>
          <p:nvPr/>
        </p:nvSpPr>
        <p:spPr>
          <a:xfrm>
            <a:off x="1718595" y="4128544"/>
            <a:ext cx="4932619" cy="307777"/>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香川県高松市林町２２１７－</a:t>
            </a:r>
            <a:r>
              <a:rPr kumimoji="1" lang="en-US" altLang="ja-JP" sz="1600" b="1" dirty="0">
                <a:latin typeface="メイリオ" panose="020B0604030504040204" pitchFamily="50" charset="-128"/>
                <a:ea typeface="メイリオ" panose="020B0604030504040204" pitchFamily="50" charset="-128"/>
              </a:rPr>
              <a:t>43</a:t>
            </a:r>
          </a:p>
        </p:txBody>
      </p:sp>
      <p:sp>
        <p:nvSpPr>
          <p:cNvPr id="97" name="テキスト ボックス 96">
            <a:extLst>
              <a:ext uri="{FF2B5EF4-FFF2-40B4-BE49-F238E27FC236}">
                <a16:creationId xmlns:a16="http://schemas.microsoft.com/office/drawing/2014/main" id="{F57E5844-37AA-4A64-8360-4C81FC3CC645}"/>
              </a:ext>
            </a:extLst>
          </p:cNvPr>
          <p:cNvSpPr txBox="1"/>
          <p:nvPr/>
        </p:nvSpPr>
        <p:spPr>
          <a:xfrm>
            <a:off x="1718595" y="4643623"/>
            <a:ext cx="4932619" cy="307777"/>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公益財団法人かがわ産業支援財団 地域共同研究部</a:t>
            </a:r>
            <a:endParaRPr kumimoji="1" lang="en-US" altLang="ja-JP" sz="1600" b="1" dirty="0">
              <a:latin typeface="メイリオ" panose="020B0604030504040204" pitchFamily="50" charset="-128"/>
              <a:ea typeface="メイリオ" panose="020B0604030504040204" pitchFamily="50" charset="-128"/>
            </a:endParaRPr>
          </a:p>
        </p:txBody>
      </p:sp>
      <p:sp>
        <p:nvSpPr>
          <p:cNvPr id="98" name="テキスト ボックス 97">
            <a:extLst>
              <a:ext uri="{FF2B5EF4-FFF2-40B4-BE49-F238E27FC236}">
                <a16:creationId xmlns:a16="http://schemas.microsoft.com/office/drawing/2014/main" id="{014E8F73-E6AA-4890-A42A-AC3280B6B64B}"/>
              </a:ext>
            </a:extLst>
          </p:cNvPr>
          <p:cNvSpPr txBox="1"/>
          <p:nvPr/>
        </p:nvSpPr>
        <p:spPr>
          <a:xfrm>
            <a:off x="1718595" y="5157215"/>
            <a:ext cx="4932619" cy="307777"/>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香川県高松市林町２２１７－</a:t>
            </a:r>
            <a:r>
              <a:rPr kumimoji="1" lang="en-US" altLang="ja-JP" sz="1600" b="1" dirty="0">
                <a:latin typeface="メイリオ" panose="020B0604030504040204" pitchFamily="50" charset="-128"/>
                <a:ea typeface="メイリオ" panose="020B0604030504040204" pitchFamily="50" charset="-128"/>
              </a:rPr>
              <a:t>43</a:t>
            </a:r>
          </a:p>
        </p:txBody>
      </p:sp>
      <p:sp>
        <p:nvSpPr>
          <p:cNvPr id="99" name="テキスト ボックス 98">
            <a:extLst>
              <a:ext uri="{FF2B5EF4-FFF2-40B4-BE49-F238E27FC236}">
                <a16:creationId xmlns:a16="http://schemas.microsoft.com/office/drawing/2014/main" id="{B437FC1C-32B1-49E4-A824-4AE7EBBED54C}"/>
              </a:ext>
            </a:extLst>
          </p:cNvPr>
          <p:cNvSpPr txBox="1"/>
          <p:nvPr/>
        </p:nvSpPr>
        <p:spPr>
          <a:xfrm>
            <a:off x="1796807" y="5765320"/>
            <a:ext cx="2107120" cy="276999"/>
          </a:xfrm>
          <a:prstGeom prst="rect">
            <a:avLst/>
          </a:prstGeom>
          <a:noFill/>
        </p:spPr>
        <p:txBody>
          <a:bodyPr wrap="square">
            <a:spAutoFit/>
          </a:bodyPr>
          <a:lstStyle/>
          <a:p>
            <a:r>
              <a:rPr lang="ja-JP" altLang="en-US" sz="1200" dirty="0"/>
              <a:t>０８７－８６９－３４４０</a:t>
            </a:r>
          </a:p>
        </p:txBody>
      </p:sp>
      <p:sp>
        <p:nvSpPr>
          <p:cNvPr id="100" name="テキスト ボックス 99">
            <a:extLst>
              <a:ext uri="{FF2B5EF4-FFF2-40B4-BE49-F238E27FC236}">
                <a16:creationId xmlns:a16="http://schemas.microsoft.com/office/drawing/2014/main" id="{204A361D-E15A-4E02-A105-27E56E90B281}"/>
              </a:ext>
            </a:extLst>
          </p:cNvPr>
          <p:cNvSpPr txBox="1"/>
          <p:nvPr/>
        </p:nvSpPr>
        <p:spPr>
          <a:xfrm>
            <a:off x="4189532" y="5746452"/>
            <a:ext cx="2028164" cy="307777"/>
          </a:xfrm>
          <a:prstGeom prst="rect">
            <a:avLst/>
          </a:prstGeom>
          <a:noFill/>
        </p:spPr>
        <p:txBody>
          <a:bodyPr wrap="square">
            <a:spAutoFit/>
          </a:bodyPr>
          <a:lstStyle/>
          <a:p>
            <a:r>
              <a:rPr lang="ja-JP" altLang="en-US" sz="1000" dirty="0"/>
              <a:t>　　</a:t>
            </a:r>
            <a:r>
              <a:rPr lang="en-US" altLang="ja-JP" sz="1400" dirty="0"/>
              <a:t>rist@kagawa-isf.jp</a:t>
            </a:r>
            <a:endParaRPr lang="ja-JP" altLang="en-US" sz="1400" dirty="0"/>
          </a:p>
        </p:txBody>
      </p:sp>
      <p:sp>
        <p:nvSpPr>
          <p:cNvPr id="101" name="テキスト ボックス 100">
            <a:extLst>
              <a:ext uri="{FF2B5EF4-FFF2-40B4-BE49-F238E27FC236}">
                <a16:creationId xmlns:a16="http://schemas.microsoft.com/office/drawing/2014/main" id="{5D5B911D-B2BB-4948-8E39-BF4E7C0980DF}"/>
              </a:ext>
            </a:extLst>
          </p:cNvPr>
          <p:cNvSpPr txBox="1"/>
          <p:nvPr/>
        </p:nvSpPr>
        <p:spPr>
          <a:xfrm>
            <a:off x="3831202" y="6866151"/>
            <a:ext cx="515980" cy="461665"/>
          </a:xfrm>
          <a:prstGeom prst="rect">
            <a:avLst/>
          </a:prstGeom>
          <a:noFill/>
        </p:spPr>
        <p:txBody>
          <a:bodyPr wrap="square">
            <a:spAutoFit/>
          </a:bodyPr>
          <a:lstStyle/>
          <a:p>
            <a:r>
              <a:rPr kumimoji="1" lang="ja-JP" altLang="en-US" sz="2400" dirty="0"/>
              <a:t>☑</a:t>
            </a:r>
          </a:p>
        </p:txBody>
      </p:sp>
      <p:sp>
        <p:nvSpPr>
          <p:cNvPr id="92" name="テキスト ボックス 91"/>
          <p:cNvSpPr txBox="1"/>
          <p:nvPr/>
        </p:nvSpPr>
        <p:spPr>
          <a:xfrm>
            <a:off x="140904" y="249545"/>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sp>
        <p:nvSpPr>
          <p:cNvPr id="82" name="正方形/長方形 81">
            <a:extLst>
              <a:ext uri="{FF2B5EF4-FFF2-40B4-BE49-F238E27FC236}">
                <a16:creationId xmlns:a16="http://schemas.microsoft.com/office/drawing/2014/main" id="{5AF6F283-65D2-4972-80D7-E45B34207A9C}"/>
              </a:ext>
            </a:extLst>
          </p:cNvPr>
          <p:cNvSpPr/>
          <p:nvPr/>
        </p:nvSpPr>
        <p:spPr>
          <a:xfrm>
            <a:off x="1810739" y="6292072"/>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898198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24955" y="2391881"/>
            <a:ext cx="6608092" cy="748301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21" name="テキスト ボックス 20"/>
            <p:cNvSpPr txBox="1"/>
            <p:nvPr/>
          </p:nvSpPr>
          <p:spPr>
            <a:xfrm>
              <a:off x="1439939" y="1409381"/>
              <a:ext cx="521790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44297" y="261051"/>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0" name="グループ化 9"/>
          <p:cNvGrpSpPr/>
          <p:nvPr/>
        </p:nvGrpSpPr>
        <p:grpSpPr>
          <a:xfrm>
            <a:off x="290460" y="2484548"/>
            <a:ext cx="6387284" cy="2657587"/>
            <a:chOff x="290460" y="2339405"/>
            <a:chExt cx="6387284" cy="2657587"/>
          </a:xfrm>
        </p:grpSpPr>
        <p:sp>
          <p:nvSpPr>
            <p:cNvPr id="43" name="角丸四角形 42"/>
            <p:cNvSpPr/>
            <p:nvPr/>
          </p:nvSpPr>
          <p:spPr>
            <a:xfrm>
              <a:off x="1732166" y="2360157"/>
              <a:ext cx="4945578" cy="2628829"/>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2" name="角丸四角形 41"/>
            <p:cNvSpPr/>
            <p:nvPr/>
          </p:nvSpPr>
          <p:spPr>
            <a:xfrm>
              <a:off x="290460" y="2339405"/>
              <a:ext cx="1300216" cy="2657587"/>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①飛沫の抑制（マスク着用や大声を出さないこと）の徹底</a:t>
              </a:r>
            </a:p>
          </p:txBody>
        </p:sp>
        <p:sp>
          <p:nvSpPr>
            <p:cNvPr id="48" name="テキスト ボックス 47"/>
            <p:cNvSpPr txBox="1"/>
            <p:nvPr/>
          </p:nvSpPr>
          <p:spPr>
            <a:xfrm>
              <a:off x="2290703" y="2386263"/>
              <a:ext cx="4281536" cy="1938992"/>
            </a:xfrm>
            <a:prstGeom prst="rect">
              <a:avLst/>
            </a:prstGeom>
            <a:noFill/>
            <a:ln>
              <a:noFill/>
            </a:ln>
          </p:spPr>
          <p:txBody>
            <a:bodyPr wrap="square" rtlCol="0" anchor="b">
              <a:spAutoFit/>
            </a:bodyPr>
            <a:lstStyle/>
            <a:p>
              <a:pPr lvl="0">
                <a:lnSpc>
                  <a:spcPts val="1600"/>
                </a:lnSpc>
                <a:defRPr/>
              </a:pP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大声なしの場合</a:t>
              </a:r>
              <a:r>
                <a:rPr kumimoji="1" lang="en-US" altLang="ja-JP" sz="1600" b="1" dirty="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a:latin typeface="メイリオ" panose="020B0604030504040204" pitchFamily="50" charset="-128"/>
                  <a:ea typeface="メイリオ" panose="020B0604030504040204" pitchFamily="50" charset="-128"/>
                </a:rPr>
                <a:t>飛沫が発生するおそれのある行為を抑制するため、適切なマスク（品質の確かな、できれば不織布）の正しい着用や大声（</a:t>
              </a: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）を出さないことを周知・徹底し、そうした行為をする者がいた場合には、個別に注意、退場処分等の措置を講じる。</a:t>
              </a:r>
              <a:endParaRPr kumimoji="1" lang="en-US" altLang="ja-JP" sz="1600" b="1" dirty="0">
                <a:latin typeface="メイリオ" panose="020B0604030504040204" pitchFamily="50" charset="-128"/>
                <a:ea typeface="メイリオ" panose="020B0604030504040204" pitchFamily="50" charset="-128"/>
              </a:endParaRPr>
            </a:p>
            <a:p>
              <a:pPr marL="452438" lvl="0" indent="-452438">
                <a:lnSpc>
                  <a:spcPts val="1600"/>
                </a:lnSpc>
                <a:defRPr/>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）大声の定義を「観客等が、①通常よりも大きな声量で、②反復・継続的に声を発すること」とする。</a:t>
              </a:r>
            </a:p>
          </p:txBody>
        </p:sp>
      </p:grpSp>
      <p:grpSp>
        <p:nvGrpSpPr>
          <p:cNvPr id="51" name="グループ化 50"/>
          <p:cNvGrpSpPr/>
          <p:nvPr/>
        </p:nvGrpSpPr>
        <p:grpSpPr>
          <a:xfrm>
            <a:off x="297318" y="5173313"/>
            <a:ext cx="6387284" cy="1594184"/>
            <a:chOff x="290460" y="2456344"/>
            <a:chExt cx="6387284" cy="1594184"/>
          </a:xfrm>
        </p:grpSpPr>
        <p:sp>
          <p:nvSpPr>
            <p:cNvPr id="52" name="角丸四角形 51"/>
            <p:cNvSpPr/>
            <p:nvPr/>
          </p:nvSpPr>
          <p:spPr>
            <a:xfrm>
              <a:off x="1732166" y="2475832"/>
              <a:ext cx="4945578" cy="1574696"/>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3" name="角丸四角形 52"/>
            <p:cNvSpPr/>
            <p:nvPr/>
          </p:nvSpPr>
          <p:spPr>
            <a:xfrm>
              <a:off x="290460" y="2456344"/>
              <a:ext cx="1300216" cy="1591923"/>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②手洗、手指・施設消毒の徹底</a:t>
              </a:r>
            </a:p>
          </p:txBody>
        </p:sp>
        <p:sp>
          <p:nvSpPr>
            <p:cNvPr id="55" name="テキスト ボックス 54"/>
            <p:cNvSpPr txBox="1"/>
            <p:nvPr/>
          </p:nvSpPr>
          <p:spPr>
            <a:xfrm>
              <a:off x="2303910" y="3415863"/>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主催者側による施設内（出入口、トイレ、共用部等）の定期的かつこまめな消毒の実施。</a:t>
              </a:r>
            </a:p>
          </p:txBody>
        </p:sp>
        <p:sp>
          <p:nvSpPr>
            <p:cNvPr id="56" name="テキスト ボックス 55"/>
            <p:cNvSpPr txBox="1"/>
            <p:nvPr/>
          </p:nvSpPr>
          <p:spPr>
            <a:xfrm>
              <a:off x="2347138" y="2647720"/>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こまめな手洗や手指消毒の徹底を促す（会場出入口等へのアルコール等の手指消毒液の設置や場内アナウンス等の実施。）。</a:t>
              </a:r>
            </a:p>
          </p:txBody>
        </p:sp>
      </p:grpSp>
      <p:grpSp>
        <p:nvGrpSpPr>
          <p:cNvPr id="61" name="グループ化 60"/>
          <p:cNvGrpSpPr/>
          <p:nvPr/>
        </p:nvGrpSpPr>
        <p:grpSpPr>
          <a:xfrm>
            <a:off x="290460" y="6827965"/>
            <a:ext cx="6387284" cy="888278"/>
            <a:chOff x="290460" y="2666472"/>
            <a:chExt cx="6387284" cy="888278"/>
          </a:xfrm>
        </p:grpSpPr>
        <p:sp>
          <p:nvSpPr>
            <p:cNvPr id="64" name="角丸四角形 63"/>
            <p:cNvSpPr/>
            <p:nvPr/>
          </p:nvSpPr>
          <p:spPr>
            <a:xfrm>
              <a:off x="1732166" y="2684150"/>
              <a:ext cx="4945578" cy="87060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5" name="角丸四角形 64"/>
            <p:cNvSpPr/>
            <p:nvPr/>
          </p:nvSpPr>
          <p:spPr>
            <a:xfrm>
              <a:off x="290460" y="2666472"/>
              <a:ext cx="1300216" cy="88520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③換気の徹底</a:t>
              </a:r>
            </a:p>
          </p:txBody>
        </p:sp>
        <p:sp>
          <p:nvSpPr>
            <p:cNvPr id="68" name="テキスト ボックス 67"/>
            <p:cNvSpPr txBox="1"/>
            <p:nvPr/>
          </p:nvSpPr>
          <p:spPr>
            <a:xfrm>
              <a:off x="2310768" y="276037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法令を遵守した空調設備の設置による常時換気又はこまめな換気（１時間に２回以上・１回に５分間以上等）の徹底。</a:t>
              </a:r>
            </a:p>
          </p:txBody>
        </p:sp>
      </p:grpSp>
      <p:grpSp>
        <p:nvGrpSpPr>
          <p:cNvPr id="70" name="グループ化 69"/>
          <p:cNvGrpSpPr/>
          <p:nvPr/>
        </p:nvGrpSpPr>
        <p:grpSpPr>
          <a:xfrm>
            <a:off x="297318" y="7791256"/>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④来場者間の密集回避</a:t>
              </a:r>
            </a:p>
          </p:txBody>
        </p:sp>
        <p:sp>
          <p:nvSpPr>
            <p:cNvPr id="74" name="テキスト ボックス 73"/>
            <p:cNvSpPr txBox="1"/>
            <p:nvPr/>
          </p:nvSpPr>
          <p:spPr>
            <a:xfrm>
              <a:off x="2357890" y="2481034"/>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入退場時の密集を回避するための措置（入場ゲートの増設や時間差入退場等）の実施。</a:t>
              </a:r>
            </a:p>
          </p:txBody>
        </p:sp>
        <p:sp>
          <p:nvSpPr>
            <p:cNvPr id="81" name="テキスト ボックス 80"/>
            <p:cNvSpPr txBox="1"/>
            <p:nvPr/>
          </p:nvSpPr>
          <p:spPr>
            <a:xfrm>
              <a:off x="2340280" y="3023890"/>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休憩時間や待合場所での密集も回避するための人員配置や動線確保等の体制構築。</a:t>
              </a:r>
            </a:p>
          </p:txBody>
        </p:sp>
        <p:sp>
          <p:nvSpPr>
            <p:cNvPr id="84" name="テキスト ボックス 83"/>
            <p:cNvSpPr txBox="1"/>
            <p:nvPr/>
          </p:nvSpPr>
          <p:spPr>
            <a:xfrm>
              <a:off x="2330100" y="3530581"/>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大声を伴わない場合には、人と人とが触れ合わない間隔、大声を伴う可能性のあるイベントは、前後左右の座席との身体的距離の確保</a:t>
              </a:r>
            </a:p>
          </p:txBody>
        </p:sp>
      </p:grpSp>
      <p:sp>
        <p:nvSpPr>
          <p:cNvPr id="86" name="テキスト ボックス 85"/>
          <p:cNvSpPr txBox="1"/>
          <p:nvPr/>
        </p:nvSpPr>
        <p:spPr>
          <a:xfrm>
            <a:off x="6308738"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a:latin typeface="メイリオ" panose="020B0604030504040204" pitchFamily="50" charset="-128"/>
              <a:ea typeface="メイリオ" panose="020B0604030504040204" pitchFamily="50" charset="-128"/>
            </a:endParaRPr>
          </a:p>
        </p:txBody>
      </p:sp>
      <p:sp>
        <p:nvSpPr>
          <p:cNvPr id="41" name="テキスト ボックス 40"/>
          <p:cNvSpPr txBox="1"/>
          <p:nvPr/>
        </p:nvSpPr>
        <p:spPr>
          <a:xfrm>
            <a:off x="2290703" y="4426244"/>
            <a:ext cx="4301601" cy="707886"/>
          </a:xfrm>
          <a:prstGeom prst="rect">
            <a:avLst/>
          </a:prstGeom>
          <a:noFill/>
          <a:ln>
            <a:noFill/>
          </a:ln>
        </p:spPr>
        <p:txBody>
          <a:bodyPr wrap="square" rtlCol="0" anchor="b">
            <a:spAutoFit/>
          </a:bodyPr>
          <a:lstStyle/>
          <a:p>
            <a:pPr lvl="0">
              <a:lnSpc>
                <a:spcPts val="1600"/>
              </a:lnSpc>
              <a:defRPr/>
            </a:pP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大声ありの場合</a:t>
            </a:r>
            <a:r>
              <a:rPr kumimoji="1" lang="en-US" altLang="ja-JP" sz="1600" b="1" dirty="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「大声なしの場合」の「大声」を「常時大声を出す行為」と読み替える。</a:t>
            </a:r>
            <a:endParaRPr kumimoji="1" lang="en-US" altLang="ja-JP" sz="1600" b="1" dirty="0">
              <a:latin typeface="メイリオ" panose="020B0604030504040204" pitchFamily="50" charset="-128"/>
              <a:ea typeface="メイリオ" panose="020B0604030504040204" pitchFamily="50" charset="-128"/>
            </a:endParaRPr>
          </a:p>
        </p:txBody>
      </p:sp>
      <p:cxnSp>
        <p:nvCxnSpPr>
          <p:cNvPr id="4" name="直線コネクタ 3"/>
          <p:cNvCxnSpPr/>
          <p:nvPr/>
        </p:nvCxnSpPr>
        <p:spPr>
          <a:xfrm>
            <a:off x="2364748" y="4426244"/>
            <a:ext cx="4106390"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44" name="テキスト ボックス 43">
            <a:extLst>
              <a:ext uri="{FF2B5EF4-FFF2-40B4-BE49-F238E27FC236}">
                <a16:creationId xmlns:a16="http://schemas.microsoft.com/office/drawing/2014/main" id="{F9A8ECA3-7D1D-415A-AA5E-F5CDC6B6EFDE}"/>
              </a:ext>
            </a:extLst>
          </p:cNvPr>
          <p:cNvSpPr txBox="1"/>
          <p:nvPr/>
        </p:nvSpPr>
        <p:spPr>
          <a:xfrm>
            <a:off x="1740216" y="3506798"/>
            <a:ext cx="515980" cy="461665"/>
          </a:xfrm>
          <a:prstGeom prst="rect">
            <a:avLst/>
          </a:prstGeom>
          <a:noFill/>
        </p:spPr>
        <p:txBody>
          <a:bodyPr wrap="square">
            <a:spAutoFit/>
          </a:bodyPr>
          <a:lstStyle/>
          <a:p>
            <a:r>
              <a:rPr kumimoji="1" lang="ja-JP" altLang="en-US" sz="2400" dirty="0"/>
              <a:t>☑</a:t>
            </a:r>
          </a:p>
        </p:txBody>
      </p:sp>
      <p:sp>
        <p:nvSpPr>
          <p:cNvPr id="46" name="テキスト ボックス 45">
            <a:extLst>
              <a:ext uri="{FF2B5EF4-FFF2-40B4-BE49-F238E27FC236}">
                <a16:creationId xmlns:a16="http://schemas.microsoft.com/office/drawing/2014/main" id="{A6878090-1483-4FFB-9B63-2C5F226499CD}"/>
              </a:ext>
            </a:extLst>
          </p:cNvPr>
          <p:cNvSpPr txBox="1"/>
          <p:nvPr/>
        </p:nvSpPr>
        <p:spPr>
          <a:xfrm>
            <a:off x="1756419" y="5336254"/>
            <a:ext cx="515980" cy="461665"/>
          </a:xfrm>
          <a:prstGeom prst="rect">
            <a:avLst/>
          </a:prstGeom>
          <a:noFill/>
        </p:spPr>
        <p:txBody>
          <a:bodyPr wrap="square">
            <a:spAutoFit/>
          </a:bodyPr>
          <a:lstStyle/>
          <a:p>
            <a:r>
              <a:rPr kumimoji="1" lang="ja-JP" altLang="en-US" sz="2400" dirty="0"/>
              <a:t>☑</a:t>
            </a:r>
          </a:p>
        </p:txBody>
      </p:sp>
      <p:sp>
        <p:nvSpPr>
          <p:cNvPr id="49" name="テキスト ボックス 48">
            <a:extLst>
              <a:ext uri="{FF2B5EF4-FFF2-40B4-BE49-F238E27FC236}">
                <a16:creationId xmlns:a16="http://schemas.microsoft.com/office/drawing/2014/main" id="{0D83B047-CAE7-4372-9BAD-CAE2C30C05E3}"/>
              </a:ext>
            </a:extLst>
          </p:cNvPr>
          <p:cNvSpPr txBox="1"/>
          <p:nvPr/>
        </p:nvSpPr>
        <p:spPr>
          <a:xfrm>
            <a:off x="1766906" y="6097512"/>
            <a:ext cx="515980" cy="461665"/>
          </a:xfrm>
          <a:prstGeom prst="rect">
            <a:avLst/>
          </a:prstGeom>
          <a:noFill/>
        </p:spPr>
        <p:txBody>
          <a:bodyPr wrap="square">
            <a:spAutoFit/>
          </a:bodyPr>
          <a:lstStyle/>
          <a:p>
            <a:r>
              <a:rPr kumimoji="1" lang="ja-JP" altLang="en-US" sz="2400" dirty="0"/>
              <a:t>☑</a:t>
            </a:r>
          </a:p>
        </p:txBody>
      </p:sp>
      <p:sp>
        <p:nvSpPr>
          <p:cNvPr id="50" name="テキスト ボックス 49">
            <a:extLst>
              <a:ext uri="{FF2B5EF4-FFF2-40B4-BE49-F238E27FC236}">
                <a16:creationId xmlns:a16="http://schemas.microsoft.com/office/drawing/2014/main" id="{2F646501-C4DF-40CB-AA66-D39434ADF902}"/>
              </a:ext>
            </a:extLst>
          </p:cNvPr>
          <p:cNvSpPr txBox="1"/>
          <p:nvPr/>
        </p:nvSpPr>
        <p:spPr>
          <a:xfrm>
            <a:off x="1756419" y="7021453"/>
            <a:ext cx="515980" cy="461665"/>
          </a:xfrm>
          <a:prstGeom prst="rect">
            <a:avLst/>
          </a:prstGeom>
          <a:noFill/>
        </p:spPr>
        <p:txBody>
          <a:bodyPr wrap="square">
            <a:spAutoFit/>
          </a:bodyPr>
          <a:lstStyle/>
          <a:p>
            <a:r>
              <a:rPr kumimoji="1" lang="ja-JP" altLang="en-US" sz="2400" dirty="0"/>
              <a:t>☑</a:t>
            </a:r>
          </a:p>
        </p:txBody>
      </p:sp>
      <p:sp>
        <p:nvSpPr>
          <p:cNvPr id="58" name="テキスト ボックス 57">
            <a:extLst>
              <a:ext uri="{FF2B5EF4-FFF2-40B4-BE49-F238E27FC236}">
                <a16:creationId xmlns:a16="http://schemas.microsoft.com/office/drawing/2014/main" id="{DE111A6B-88BD-4631-A606-C7B79B27D502}"/>
              </a:ext>
            </a:extLst>
          </p:cNvPr>
          <p:cNvSpPr txBox="1"/>
          <p:nvPr/>
        </p:nvSpPr>
        <p:spPr>
          <a:xfrm>
            <a:off x="1744473" y="7912267"/>
            <a:ext cx="515980" cy="461665"/>
          </a:xfrm>
          <a:prstGeom prst="rect">
            <a:avLst/>
          </a:prstGeom>
          <a:noFill/>
        </p:spPr>
        <p:txBody>
          <a:bodyPr wrap="square">
            <a:spAutoFit/>
          </a:bodyPr>
          <a:lstStyle/>
          <a:p>
            <a:r>
              <a:rPr kumimoji="1" lang="ja-JP" altLang="en-US" sz="2400" dirty="0"/>
              <a:t>☑</a:t>
            </a:r>
          </a:p>
        </p:txBody>
      </p:sp>
      <p:sp>
        <p:nvSpPr>
          <p:cNvPr id="59" name="テキスト ボックス 58">
            <a:extLst>
              <a:ext uri="{FF2B5EF4-FFF2-40B4-BE49-F238E27FC236}">
                <a16:creationId xmlns:a16="http://schemas.microsoft.com/office/drawing/2014/main" id="{46F03A41-8BB2-4A8A-B8C6-2C874EFAF261}"/>
              </a:ext>
            </a:extLst>
          </p:cNvPr>
          <p:cNvSpPr txBox="1"/>
          <p:nvPr/>
        </p:nvSpPr>
        <p:spPr>
          <a:xfrm>
            <a:off x="1756419" y="8469697"/>
            <a:ext cx="515980" cy="461665"/>
          </a:xfrm>
          <a:prstGeom prst="rect">
            <a:avLst/>
          </a:prstGeom>
          <a:noFill/>
        </p:spPr>
        <p:txBody>
          <a:bodyPr wrap="square">
            <a:spAutoFit/>
          </a:bodyPr>
          <a:lstStyle/>
          <a:p>
            <a:r>
              <a:rPr kumimoji="1" lang="ja-JP" altLang="en-US" sz="2400" dirty="0"/>
              <a:t>☑</a:t>
            </a:r>
          </a:p>
        </p:txBody>
      </p:sp>
      <p:sp>
        <p:nvSpPr>
          <p:cNvPr id="60" name="テキスト ボックス 59">
            <a:extLst>
              <a:ext uri="{FF2B5EF4-FFF2-40B4-BE49-F238E27FC236}">
                <a16:creationId xmlns:a16="http://schemas.microsoft.com/office/drawing/2014/main" id="{14C8D93C-B6FB-4758-B014-A6A25495D9E4}"/>
              </a:ext>
            </a:extLst>
          </p:cNvPr>
          <p:cNvSpPr txBox="1"/>
          <p:nvPr/>
        </p:nvSpPr>
        <p:spPr>
          <a:xfrm>
            <a:off x="1766906" y="9069777"/>
            <a:ext cx="515980" cy="461665"/>
          </a:xfrm>
          <a:prstGeom prst="rect">
            <a:avLst/>
          </a:prstGeom>
          <a:noFill/>
        </p:spPr>
        <p:txBody>
          <a:bodyPr wrap="square">
            <a:spAutoFit/>
          </a:bodyPr>
          <a:lstStyle/>
          <a:p>
            <a:r>
              <a:rPr kumimoji="1" lang="ja-JP" altLang="en-US" sz="2400" dirty="0"/>
              <a:t>☑</a:t>
            </a:r>
          </a:p>
        </p:txBody>
      </p:sp>
    </p:spTree>
    <p:extLst>
      <p:ext uri="{BB962C8B-B14F-4D97-AF65-F5344CB8AC3E}">
        <p14:creationId xmlns:p14="http://schemas.microsoft.com/office/powerpoint/2010/main" val="1031387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37312" y="2354810"/>
            <a:ext cx="6608092" cy="7109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21" name="テキスト ボックス 20"/>
            <p:cNvSpPr txBox="1"/>
            <p:nvPr/>
          </p:nvSpPr>
          <p:spPr>
            <a:xfrm>
              <a:off x="1453587" y="1409381"/>
              <a:ext cx="519011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34772" y="278867"/>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70" name="グループ化 69"/>
          <p:cNvGrpSpPr/>
          <p:nvPr/>
        </p:nvGrpSpPr>
        <p:grpSpPr>
          <a:xfrm>
            <a:off x="297318" y="7329161"/>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⑦参加者の　把握・管理等</a:t>
              </a:r>
            </a:p>
          </p:txBody>
        </p:sp>
        <p:sp>
          <p:nvSpPr>
            <p:cNvPr id="74" name="テキスト ボックス 73"/>
            <p:cNvSpPr txBox="1"/>
            <p:nvPr/>
          </p:nvSpPr>
          <p:spPr>
            <a:xfrm>
              <a:off x="2361285" y="3826231"/>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時差入退場の実施や直行・直帰の呼びかけ等イベント前後の感染防止の注意喚起。</a:t>
              </a:r>
            </a:p>
          </p:txBody>
        </p:sp>
        <p:sp>
          <p:nvSpPr>
            <p:cNvPr id="81" name="テキスト ボックス 80"/>
            <p:cNvSpPr txBox="1"/>
            <p:nvPr/>
          </p:nvSpPr>
          <p:spPr>
            <a:xfrm>
              <a:off x="2340280" y="2421752"/>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チケット購入時又は入場時の連絡先確認やアプリ等を活用した参加者の把握。</a:t>
              </a:r>
            </a:p>
          </p:txBody>
        </p:sp>
        <p:sp>
          <p:nvSpPr>
            <p:cNvPr id="84" name="テキスト ボックス 83"/>
            <p:cNvSpPr txBox="1"/>
            <p:nvPr/>
          </p:nvSpPr>
          <p:spPr>
            <a:xfrm>
              <a:off x="2330100" y="3014944"/>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入場時の検温、有症状（発熱又は風邪等の症状）等を理由に入場できなかった際の払戻し措置等により、有症状者の入場を確実に防止。</a:t>
              </a:r>
            </a:p>
          </p:txBody>
        </p:sp>
      </p:grpSp>
      <p:grpSp>
        <p:nvGrpSpPr>
          <p:cNvPr id="45" name="グループ化 44"/>
          <p:cNvGrpSpPr/>
          <p:nvPr/>
        </p:nvGrpSpPr>
        <p:grpSpPr>
          <a:xfrm>
            <a:off x="297318" y="2626122"/>
            <a:ext cx="6387284" cy="2422082"/>
            <a:chOff x="290460" y="2339406"/>
            <a:chExt cx="6387284" cy="2422082"/>
          </a:xfrm>
        </p:grpSpPr>
        <p:sp>
          <p:nvSpPr>
            <p:cNvPr id="46" name="角丸四角形 45"/>
            <p:cNvSpPr/>
            <p:nvPr/>
          </p:nvSpPr>
          <p:spPr>
            <a:xfrm>
              <a:off x="1732166" y="2360158"/>
              <a:ext cx="4945578" cy="240133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9" name="角丸四角形 48"/>
            <p:cNvSpPr/>
            <p:nvPr/>
          </p:nvSpPr>
          <p:spPr>
            <a:xfrm>
              <a:off x="290460" y="2339406"/>
              <a:ext cx="1300216" cy="242208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⑤飲食の制限</a:t>
              </a:r>
            </a:p>
          </p:txBody>
        </p:sp>
        <p:sp>
          <p:nvSpPr>
            <p:cNvPr id="50" name="正方形/長方形 49"/>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8" name="テキスト ボックス 57"/>
            <p:cNvSpPr txBox="1"/>
            <p:nvPr/>
          </p:nvSpPr>
          <p:spPr>
            <a:xfrm>
              <a:off x="2357890" y="2488149"/>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飲食時の感染防止策（飲食店に求められる感染防止策等を踏まえた十分な対策）の徹底。</a:t>
              </a:r>
            </a:p>
          </p:txBody>
        </p:sp>
        <p:sp>
          <p:nvSpPr>
            <p:cNvPr id="62" name="正方形/長方形 61"/>
            <p:cNvSpPr/>
            <p:nvPr/>
          </p:nvSpPr>
          <p:spPr>
            <a:xfrm>
              <a:off x="1894170" y="2947633"/>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3" name="正方形/長方形 62"/>
            <p:cNvSpPr/>
            <p:nvPr/>
          </p:nvSpPr>
          <p:spPr>
            <a:xfrm>
              <a:off x="1900610" y="3493129"/>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7" name="テキスト ボックス 66"/>
            <p:cNvSpPr txBox="1"/>
            <p:nvPr/>
          </p:nvSpPr>
          <p:spPr>
            <a:xfrm>
              <a:off x="2373642" y="3299520"/>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長時間マスクを外す飲食は、隣席への飛沫感染のリスクを高めるため、可能な限り、飲食専用エリア以外（例：観客席等）は自粛。</a:t>
              </a:r>
            </a:p>
          </p:txBody>
        </p:sp>
        <p:sp>
          <p:nvSpPr>
            <p:cNvPr id="69" name="テキスト ボックス 68"/>
            <p:cNvSpPr txBox="1"/>
            <p:nvPr/>
          </p:nvSpPr>
          <p:spPr>
            <a:xfrm>
              <a:off x="2357890" y="2978666"/>
              <a:ext cx="4281536" cy="307777"/>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飲食中以外のマスク着用の推奨。</a:t>
              </a:r>
            </a:p>
          </p:txBody>
        </p:sp>
        <p:sp>
          <p:nvSpPr>
            <p:cNvPr id="76" name="正方形/長方形 75"/>
            <p:cNvSpPr/>
            <p:nvPr/>
          </p:nvSpPr>
          <p:spPr>
            <a:xfrm>
              <a:off x="1892223" y="415504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9" name="テキスト ボックス 78"/>
            <p:cNvSpPr txBox="1"/>
            <p:nvPr/>
          </p:nvSpPr>
          <p:spPr>
            <a:xfrm>
              <a:off x="2373642" y="3978804"/>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自治体等の要請に従った飲食・酒類提供の可否判断（提供する場合には飲酒に伴う大声等を防ぐ対策を検討。）。</a:t>
              </a:r>
            </a:p>
          </p:txBody>
        </p:sp>
      </p:grpSp>
      <p:grpSp>
        <p:nvGrpSpPr>
          <p:cNvPr id="94" name="グループ化 93"/>
          <p:cNvGrpSpPr/>
          <p:nvPr/>
        </p:nvGrpSpPr>
        <p:grpSpPr>
          <a:xfrm>
            <a:off x="273399" y="5123911"/>
            <a:ext cx="6411203" cy="2154038"/>
            <a:chOff x="290460" y="2313174"/>
            <a:chExt cx="6411203" cy="2154038"/>
          </a:xfrm>
        </p:grpSpPr>
        <p:sp>
          <p:nvSpPr>
            <p:cNvPr id="95" name="角丸四角形 94"/>
            <p:cNvSpPr/>
            <p:nvPr/>
          </p:nvSpPr>
          <p:spPr>
            <a:xfrm>
              <a:off x="1756085" y="2313174"/>
              <a:ext cx="4945578" cy="213974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6" name="角丸四角形 95"/>
            <p:cNvSpPr/>
            <p:nvPr/>
          </p:nvSpPr>
          <p:spPr>
            <a:xfrm>
              <a:off x="290460" y="2313174"/>
              <a:ext cx="1300216" cy="2130298"/>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⑥出演者等の感染対策</a:t>
              </a:r>
            </a:p>
          </p:txBody>
        </p:sp>
        <p:sp>
          <p:nvSpPr>
            <p:cNvPr id="98" name="テキスト ボックス 97"/>
            <p:cNvSpPr txBox="1"/>
            <p:nvPr/>
          </p:nvSpPr>
          <p:spPr>
            <a:xfrm>
              <a:off x="2354019" y="2379836"/>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有症状者（発熱又は風邪等の症状を呈する者）は出演・練習を控えるなど日常から出演者やスタッフ等の健康管理を徹底する。</a:t>
              </a:r>
            </a:p>
          </p:txBody>
        </p:sp>
        <p:sp>
          <p:nvSpPr>
            <p:cNvPr id="101" name="テキスト ボックス 100"/>
            <p:cNvSpPr txBox="1"/>
            <p:nvPr/>
          </p:nvSpPr>
          <p:spPr>
            <a:xfrm>
              <a:off x="2337732" y="3062049"/>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練習時等、イベント開催前も含め、声を発出する出演者やスタッフ等の関係者間での感染リスクに対処する。</a:t>
              </a:r>
            </a:p>
          </p:txBody>
        </p:sp>
        <p:sp>
          <p:nvSpPr>
            <p:cNvPr id="102" name="テキスト ボックス 101"/>
            <p:cNvSpPr txBox="1"/>
            <p:nvPr/>
          </p:nvSpPr>
          <p:spPr>
            <a:xfrm>
              <a:off x="2337732" y="374906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出演者やスタッフ等と観客がイベント前後・休憩時間等に接触しないよう確実な措置を講じる（誘導スタッフ等必要な場合を除く。）。</a:t>
              </a:r>
            </a:p>
          </p:txBody>
        </p:sp>
      </p:grpSp>
      <p:sp>
        <p:nvSpPr>
          <p:cNvPr id="103" name="テキスト ボックス 102"/>
          <p:cNvSpPr txBox="1"/>
          <p:nvPr/>
        </p:nvSpPr>
        <p:spPr>
          <a:xfrm>
            <a:off x="6308737"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３</a:t>
            </a:r>
            <a:endParaRPr kumimoji="1" lang="en-US" altLang="ja-JP" sz="1600" b="1" dirty="0">
              <a:latin typeface="メイリオ" panose="020B0604030504040204" pitchFamily="50" charset="-128"/>
              <a:ea typeface="メイリオ" panose="020B0604030504040204" pitchFamily="50" charset="-128"/>
            </a:endParaRPr>
          </a:p>
        </p:txBody>
      </p:sp>
      <p:cxnSp>
        <p:nvCxnSpPr>
          <p:cNvPr id="4" name="直線コネクタ 3">
            <a:extLst>
              <a:ext uri="{FF2B5EF4-FFF2-40B4-BE49-F238E27FC236}">
                <a16:creationId xmlns:a16="http://schemas.microsoft.com/office/drawing/2014/main" id="{BFB1E984-293F-47BF-9185-6FA511803835}"/>
              </a:ext>
            </a:extLst>
          </p:cNvPr>
          <p:cNvCxnSpPr>
            <a:cxnSpLocks/>
          </p:cNvCxnSpPr>
          <p:nvPr/>
        </p:nvCxnSpPr>
        <p:spPr>
          <a:xfrm>
            <a:off x="1906000" y="2842812"/>
            <a:ext cx="281081" cy="284806"/>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コネクタ 50">
            <a:extLst>
              <a:ext uri="{FF2B5EF4-FFF2-40B4-BE49-F238E27FC236}">
                <a16:creationId xmlns:a16="http://schemas.microsoft.com/office/drawing/2014/main" id="{70125E4D-A518-443B-A267-0E4173166515}"/>
              </a:ext>
            </a:extLst>
          </p:cNvPr>
          <p:cNvCxnSpPr>
            <a:cxnSpLocks/>
          </p:cNvCxnSpPr>
          <p:nvPr/>
        </p:nvCxnSpPr>
        <p:spPr>
          <a:xfrm>
            <a:off x="1915525" y="3233337"/>
            <a:ext cx="281081" cy="284806"/>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直線コネクタ 51">
            <a:extLst>
              <a:ext uri="{FF2B5EF4-FFF2-40B4-BE49-F238E27FC236}">
                <a16:creationId xmlns:a16="http://schemas.microsoft.com/office/drawing/2014/main" id="{1A1AFF1C-A5B6-4A81-9BE2-38942EEB6AD5}"/>
              </a:ext>
            </a:extLst>
          </p:cNvPr>
          <p:cNvCxnSpPr>
            <a:cxnSpLocks/>
          </p:cNvCxnSpPr>
          <p:nvPr/>
        </p:nvCxnSpPr>
        <p:spPr>
          <a:xfrm>
            <a:off x="1925670" y="3803645"/>
            <a:ext cx="246030" cy="24448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直線コネクタ 52">
            <a:extLst>
              <a:ext uri="{FF2B5EF4-FFF2-40B4-BE49-F238E27FC236}">
                <a16:creationId xmlns:a16="http://schemas.microsoft.com/office/drawing/2014/main" id="{F6C211EC-DCCB-46BB-89B4-62E4FEF7B1D6}"/>
              </a:ext>
            </a:extLst>
          </p:cNvPr>
          <p:cNvCxnSpPr>
            <a:cxnSpLocks/>
          </p:cNvCxnSpPr>
          <p:nvPr/>
        </p:nvCxnSpPr>
        <p:spPr>
          <a:xfrm>
            <a:off x="1906635" y="4449458"/>
            <a:ext cx="246030" cy="24448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54" name="テキスト ボックス 53">
            <a:extLst>
              <a:ext uri="{FF2B5EF4-FFF2-40B4-BE49-F238E27FC236}">
                <a16:creationId xmlns:a16="http://schemas.microsoft.com/office/drawing/2014/main" id="{0C8C7EF7-5415-4BD7-978A-4042845DA5D2}"/>
              </a:ext>
            </a:extLst>
          </p:cNvPr>
          <p:cNvSpPr txBox="1"/>
          <p:nvPr/>
        </p:nvSpPr>
        <p:spPr>
          <a:xfrm>
            <a:off x="1767011" y="8799697"/>
            <a:ext cx="515980" cy="461665"/>
          </a:xfrm>
          <a:prstGeom prst="rect">
            <a:avLst/>
          </a:prstGeom>
          <a:noFill/>
        </p:spPr>
        <p:txBody>
          <a:bodyPr wrap="square">
            <a:spAutoFit/>
          </a:bodyPr>
          <a:lstStyle/>
          <a:p>
            <a:r>
              <a:rPr kumimoji="1" lang="ja-JP" altLang="en-US" sz="2400" dirty="0"/>
              <a:t>☑</a:t>
            </a:r>
          </a:p>
        </p:txBody>
      </p:sp>
      <p:sp>
        <p:nvSpPr>
          <p:cNvPr id="55" name="テキスト ボックス 54">
            <a:extLst>
              <a:ext uri="{FF2B5EF4-FFF2-40B4-BE49-F238E27FC236}">
                <a16:creationId xmlns:a16="http://schemas.microsoft.com/office/drawing/2014/main" id="{7410885F-A816-4F19-8D67-CC12A60AAC0A}"/>
              </a:ext>
            </a:extLst>
          </p:cNvPr>
          <p:cNvSpPr txBox="1"/>
          <p:nvPr/>
        </p:nvSpPr>
        <p:spPr>
          <a:xfrm>
            <a:off x="1774464" y="8100192"/>
            <a:ext cx="515980" cy="461665"/>
          </a:xfrm>
          <a:prstGeom prst="rect">
            <a:avLst/>
          </a:prstGeom>
          <a:noFill/>
        </p:spPr>
        <p:txBody>
          <a:bodyPr wrap="square">
            <a:spAutoFit/>
          </a:bodyPr>
          <a:lstStyle/>
          <a:p>
            <a:r>
              <a:rPr kumimoji="1" lang="ja-JP" altLang="en-US" sz="2400" dirty="0"/>
              <a:t>☑</a:t>
            </a:r>
          </a:p>
        </p:txBody>
      </p:sp>
      <p:sp>
        <p:nvSpPr>
          <p:cNvPr id="56" name="テキスト ボックス 55">
            <a:extLst>
              <a:ext uri="{FF2B5EF4-FFF2-40B4-BE49-F238E27FC236}">
                <a16:creationId xmlns:a16="http://schemas.microsoft.com/office/drawing/2014/main" id="{B1854DBA-B98A-4FE5-B69C-C96986AF3C9B}"/>
              </a:ext>
            </a:extLst>
          </p:cNvPr>
          <p:cNvSpPr txBox="1"/>
          <p:nvPr/>
        </p:nvSpPr>
        <p:spPr>
          <a:xfrm>
            <a:off x="1774464" y="7419769"/>
            <a:ext cx="515980" cy="461665"/>
          </a:xfrm>
          <a:prstGeom prst="rect">
            <a:avLst/>
          </a:prstGeom>
          <a:noFill/>
        </p:spPr>
        <p:txBody>
          <a:bodyPr wrap="square">
            <a:spAutoFit/>
          </a:bodyPr>
          <a:lstStyle/>
          <a:p>
            <a:r>
              <a:rPr kumimoji="1" lang="ja-JP" altLang="en-US" sz="2400" dirty="0"/>
              <a:t>☑</a:t>
            </a:r>
          </a:p>
        </p:txBody>
      </p:sp>
      <p:sp>
        <p:nvSpPr>
          <p:cNvPr id="57" name="テキスト ボックス 56">
            <a:extLst>
              <a:ext uri="{FF2B5EF4-FFF2-40B4-BE49-F238E27FC236}">
                <a16:creationId xmlns:a16="http://schemas.microsoft.com/office/drawing/2014/main" id="{5D164482-2C5A-4EB2-A8C7-79690F3E7D90}"/>
              </a:ext>
            </a:extLst>
          </p:cNvPr>
          <p:cNvSpPr txBox="1"/>
          <p:nvPr/>
        </p:nvSpPr>
        <p:spPr>
          <a:xfrm>
            <a:off x="1785091" y="6631549"/>
            <a:ext cx="515980" cy="461665"/>
          </a:xfrm>
          <a:prstGeom prst="rect">
            <a:avLst/>
          </a:prstGeom>
          <a:noFill/>
        </p:spPr>
        <p:txBody>
          <a:bodyPr wrap="square">
            <a:spAutoFit/>
          </a:bodyPr>
          <a:lstStyle/>
          <a:p>
            <a:r>
              <a:rPr kumimoji="1" lang="ja-JP" altLang="en-US" sz="2400" dirty="0"/>
              <a:t>☑</a:t>
            </a:r>
          </a:p>
        </p:txBody>
      </p:sp>
      <p:sp>
        <p:nvSpPr>
          <p:cNvPr id="59" name="テキスト ボックス 58">
            <a:extLst>
              <a:ext uri="{FF2B5EF4-FFF2-40B4-BE49-F238E27FC236}">
                <a16:creationId xmlns:a16="http://schemas.microsoft.com/office/drawing/2014/main" id="{97C00F34-496E-4279-A0E7-1170EDB5FB2E}"/>
              </a:ext>
            </a:extLst>
          </p:cNvPr>
          <p:cNvSpPr txBox="1"/>
          <p:nvPr/>
        </p:nvSpPr>
        <p:spPr>
          <a:xfrm>
            <a:off x="1785091" y="5957404"/>
            <a:ext cx="515980" cy="461665"/>
          </a:xfrm>
          <a:prstGeom prst="rect">
            <a:avLst/>
          </a:prstGeom>
          <a:noFill/>
        </p:spPr>
        <p:txBody>
          <a:bodyPr wrap="square">
            <a:spAutoFit/>
          </a:bodyPr>
          <a:lstStyle/>
          <a:p>
            <a:r>
              <a:rPr kumimoji="1" lang="ja-JP" altLang="en-US" sz="2400" dirty="0"/>
              <a:t>☑</a:t>
            </a:r>
          </a:p>
        </p:txBody>
      </p:sp>
      <p:sp>
        <p:nvSpPr>
          <p:cNvPr id="60" name="テキスト ボックス 59">
            <a:extLst>
              <a:ext uri="{FF2B5EF4-FFF2-40B4-BE49-F238E27FC236}">
                <a16:creationId xmlns:a16="http://schemas.microsoft.com/office/drawing/2014/main" id="{3C0B21B8-A7FA-4C25-AD1B-7561590E112D}"/>
              </a:ext>
            </a:extLst>
          </p:cNvPr>
          <p:cNvSpPr txBox="1"/>
          <p:nvPr/>
        </p:nvSpPr>
        <p:spPr>
          <a:xfrm>
            <a:off x="1785091" y="5318812"/>
            <a:ext cx="515980" cy="461665"/>
          </a:xfrm>
          <a:prstGeom prst="rect">
            <a:avLst/>
          </a:prstGeom>
          <a:noFill/>
        </p:spPr>
        <p:txBody>
          <a:bodyPr wrap="square">
            <a:spAutoFit/>
          </a:bodyPr>
          <a:lstStyle/>
          <a:p>
            <a:r>
              <a:rPr kumimoji="1" lang="ja-JP" altLang="en-US" sz="2400" dirty="0"/>
              <a:t>☑</a:t>
            </a:r>
          </a:p>
        </p:txBody>
      </p:sp>
    </p:spTree>
    <p:extLst>
      <p:ext uri="{BB962C8B-B14F-4D97-AF65-F5344CB8AC3E}">
        <p14:creationId xmlns:p14="http://schemas.microsoft.com/office/powerpoint/2010/main" val="74640290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4023</TotalTime>
  <Words>1015</Words>
  <Application>Microsoft Office PowerPoint</Application>
  <PresentationFormat>A4 210 x 297 mm</PresentationFormat>
  <Paragraphs>106</Paragraphs>
  <Slides>3</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m-nakahara</cp:lastModifiedBy>
  <cp:revision>579</cp:revision>
  <cp:lastPrinted>2021-11-29T06:28:33Z</cp:lastPrinted>
  <dcterms:created xsi:type="dcterms:W3CDTF">2021-06-21T06:44:25Z</dcterms:created>
  <dcterms:modified xsi:type="dcterms:W3CDTF">2022-06-01T01:55:56Z</dcterms:modified>
</cp:coreProperties>
</file>