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100" d="100"/>
          <a:sy n="100" d="100"/>
        </p:scale>
        <p:origin x="972" y="-25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2022/6/1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2022/6/1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2022/6/1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en-US" altLang="ja-JP" sz="1400" b="1" dirty="0">
                  <a:latin typeface="メイリオ" panose="020B0604030504040204" pitchFamily="50" charset="-128"/>
                  <a:ea typeface="メイリオ" panose="020B0604030504040204" pitchFamily="50" charset="-128"/>
                </a:rPr>
                <a:t>RIST</a:t>
              </a:r>
              <a:r>
                <a:rPr kumimoji="1" lang="ja-JP" altLang="en-US" sz="1400" b="1" dirty="0">
                  <a:latin typeface="メイリオ" panose="020B0604030504040204" pitchFamily="50" charset="-128"/>
                  <a:ea typeface="メイリオ" panose="020B0604030504040204" pitchFamily="50" charset="-128"/>
                </a:rPr>
                <a:t>かがわで更新した分析装置「フーリエ変換赤外分光光度計」の機器利用講習会を下記の通り、開催します。</a:t>
              </a:r>
              <a:endParaRPr kumimoji="1" lang="en-US" altLang="ja-JP" sz="1400" b="1" dirty="0">
                <a:latin typeface="メイリオ" panose="020B0604030504040204" pitchFamily="50" charset="-128"/>
                <a:ea typeface="メイリオ" panose="020B0604030504040204" pitchFamily="50" charset="-128"/>
              </a:endParaRPr>
            </a:p>
          </p:txBody>
        </p:sp>
      </p:gr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50693" y="2846674"/>
            <a:ext cx="6466338" cy="712466"/>
            <a:chOff x="205684" y="2047413"/>
            <a:chExt cx="6466338" cy="899643"/>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2"/>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9" name="テキスト ボックス 58"/>
            <p:cNvSpPr txBox="1"/>
            <p:nvPr/>
          </p:nvSpPr>
          <p:spPr>
            <a:xfrm>
              <a:off x="1762047" y="2212949"/>
              <a:ext cx="3980724" cy="38863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令和</a:t>
              </a: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年７月１日（金）</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0" name="グループ化 109"/>
          <p:cNvGrpSpPr/>
          <p:nvPr/>
        </p:nvGrpSpPr>
        <p:grpSpPr>
          <a:xfrm>
            <a:off x="180208" y="2014735"/>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講演者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a:t>
              </a:r>
            </a:p>
          </p:txBody>
        </p:sp>
        <p:sp>
          <p:nvSpPr>
            <p:cNvPr id="115" name="角丸四角形 114"/>
            <p:cNvSpPr/>
            <p:nvPr/>
          </p:nvSpPr>
          <p:spPr>
            <a:xfrm>
              <a:off x="1658081" y="3410725"/>
              <a:ext cx="4985518" cy="866169"/>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461665"/>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）このセミナーは、国の所管省庁と連携の上定められた「カンファレンス開催ガイドライン」（公益社団法人日本青年会議所策定）に沿って実施します。</a:t>
            </a:r>
          </a:p>
        </p:txBody>
      </p:sp>
      <p:grpSp>
        <p:nvGrpSpPr>
          <p:cNvPr id="84" name="グループ化 83"/>
          <p:cNvGrpSpPr/>
          <p:nvPr/>
        </p:nvGrpSpPr>
        <p:grpSpPr>
          <a:xfrm>
            <a:off x="200868" y="8398361"/>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707056" y="1645859"/>
            <a:ext cx="4932619" cy="307777"/>
          </a:xfrm>
          <a:prstGeom prst="rect">
            <a:avLst/>
          </a:prstGeom>
          <a:noFill/>
          <a:ln>
            <a:noFill/>
          </a:ln>
        </p:spPr>
        <p:txBody>
          <a:bodyPr wrap="square" rtlCol="0">
            <a:spAutoFit/>
          </a:bodyPr>
          <a:lstStyle/>
          <a:p>
            <a:pPr>
              <a:lnSpc>
                <a:spcPts val="1600"/>
              </a:lnSpc>
            </a:pPr>
            <a:r>
              <a:rPr kumimoji="1" lang="en-US" altLang="ja-JP" sz="1600" b="1" dirty="0">
                <a:latin typeface="メイリオ" panose="020B0604030504040204" pitchFamily="50" charset="-128"/>
                <a:ea typeface="メイリオ" panose="020B0604030504040204" pitchFamily="50" charset="-128"/>
              </a:rPr>
              <a:t>RIST</a:t>
            </a:r>
            <a:r>
              <a:rPr kumimoji="1" lang="ja-JP" altLang="en-US" sz="1600" b="1" dirty="0">
                <a:latin typeface="メイリオ" panose="020B0604030504040204" pitchFamily="50" charset="-128"/>
                <a:ea typeface="メイリオ" panose="020B0604030504040204" pitchFamily="50" charset="-128"/>
              </a:rPr>
              <a:t>かがわ　機器利用講習会</a:t>
            </a:r>
            <a:endParaRPr kumimoji="1" lang="en-US" altLang="ja-JP" sz="16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54" name="グループ化 153"/>
          <p:cNvGrpSpPr/>
          <p:nvPr/>
        </p:nvGrpSpPr>
        <p:grpSpPr>
          <a:xfrm>
            <a:off x="169839"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en-US" altLang="ja-JP" sz="1400" b="1" dirty="0">
                  <a:latin typeface="メイリオ" panose="020B0604030504040204" pitchFamily="50" charset="-128"/>
                  <a:ea typeface="メイリオ" panose="020B0604030504040204" pitchFamily="50" charset="-128"/>
                </a:rPr>
                <a:t>20</a:t>
              </a:r>
              <a:r>
                <a:rPr kumimoji="1" lang="ja-JP" altLang="en-US" sz="1400" b="1" dirty="0">
                  <a:latin typeface="メイリオ" panose="020B0604030504040204" pitchFamily="50" charset="-128"/>
                  <a:ea typeface="メイリオ" panose="020B0604030504040204" pitchFamily="50" charset="-128"/>
                </a:rPr>
                <a:t>人</a:t>
              </a:r>
              <a:endParaRPr kumimoji="1" lang="en-US" altLang="ja-JP" sz="14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2156602" y="7800611"/>
              <a:ext cx="1347494" cy="300082"/>
            </a:xfrm>
            <a:prstGeom prst="rect">
              <a:avLst/>
            </a:prstGeom>
            <a:noFill/>
            <a:ln>
              <a:noFill/>
            </a:ln>
          </p:spPr>
          <p:txBody>
            <a:bodyPr wrap="square" rtlCol="0">
              <a:spAutoFit/>
            </a:bodyPr>
            <a:lstStyle/>
            <a:p>
              <a:pPr>
                <a:lnSpc>
                  <a:spcPts val="1600"/>
                </a:lnSpc>
              </a:pPr>
              <a:r>
                <a:rPr kumimoji="1" lang="en-US" altLang="ja-JP" sz="1400" b="1" dirty="0">
                  <a:latin typeface="メイリオ" panose="020B0604030504040204" pitchFamily="50" charset="-128"/>
                  <a:ea typeface="メイリオ" panose="020B0604030504040204" pitchFamily="50" charset="-128"/>
                </a:rPr>
                <a:t>5</a:t>
              </a:r>
              <a:r>
                <a:rPr kumimoji="1" lang="ja-JP" altLang="en-US" sz="1400" b="1" dirty="0">
                  <a:latin typeface="メイリオ" panose="020B0604030504040204" pitchFamily="50" charset="-128"/>
                  <a:ea typeface="メイリオ" panose="020B0604030504040204" pitchFamily="50" charset="-128"/>
                </a:rPr>
                <a:t>人</a:t>
              </a:r>
              <a:endParaRPr kumimoji="1" lang="en-US" altLang="ja-JP" sz="1400" b="1" dirty="0">
                <a:latin typeface="メイリオ" panose="020B0604030504040204" pitchFamily="50" charset="-128"/>
                <a:ea typeface="メイリオ" panose="020B0604030504040204" pitchFamily="50" charset="-128"/>
              </a:endParaRPr>
            </a:p>
          </p:txBody>
        </p:sp>
      </p:grpSp>
      <p:cxnSp>
        <p:nvCxnSpPr>
          <p:cNvPr id="91" name="直線コネクタ 90"/>
          <p:cNvCxnSpPr/>
          <p:nvPr/>
        </p:nvCxnSpPr>
        <p:spPr>
          <a:xfrm>
            <a:off x="129018" y="6842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6D08593E-448C-41A9-B695-BBB6A1E4C7B2}"/>
              </a:ext>
            </a:extLst>
          </p:cNvPr>
          <p:cNvSpPr txBox="1"/>
          <p:nvPr/>
        </p:nvSpPr>
        <p:spPr>
          <a:xfrm>
            <a:off x="1698024" y="2150299"/>
            <a:ext cx="4932619"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講演者名：㈱島津製作所　祖父江　和樹</a:t>
            </a:r>
            <a:endParaRPr kumimoji="1" lang="en-US" altLang="ja-JP" sz="1600" b="1" dirty="0">
              <a:latin typeface="メイリオ" panose="020B0604030504040204" pitchFamily="50" charset="-128"/>
              <a:ea typeface="メイリオ" panose="020B0604030504040204" pitchFamily="50" charset="-128"/>
            </a:endParaRPr>
          </a:p>
        </p:txBody>
      </p:sp>
      <p:sp>
        <p:nvSpPr>
          <p:cNvPr id="93" name="テキスト ボックス 92">
            <a:extLst>
              <a:ext uri="{FF2B5EF4-FFF2-40B4-BE49-F238E27FC236}">
                <a16:creationId xmlns:a16="http://schemas.microsoft.com/office/drawing/2014/main" id="{313C6B52-05BD-4F02-A9B0-23FAD26E2A7C}"/>
              </a:ext>
            </a:extLst>
          </p:cNvPr>
          <p:cNvSpPr txBox="1"/>
          <p:nvPr/>
        </p:nvSpPr>
        <p:spPr>
          <a:xfrm>
            <a:off x="1698024" y="2433421"/>
            <a:ext cx="4932619"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参加者　：「県内製造業」など</a:t>
            </a:r>
            <a:endParaRPr kumimoji="1" lang="en-US" altLang="ja-JP" sz="1600" b="1"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08644526-0FD3-4CCE-AE23-4DB4C005CC7C}"/>
              </a:ext>
            </a:extLst>
          </p:cNvPr>
          <p:cNvSpPr txBox="1"/>
          <p:nvPr/>
        </p:nvSpPr>
        <p:spPr>
          <a:xfrm>
            <a:off x="1686715" y="3273308"/>
            <a:ext cx="4999198"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午前の部：</a:t>
            </a:r>
            <a:r>
              <a:rPr kumimoji="1" lang="en-US" altLang="ja-JP" sz="1600" b="1" dirty="0">
                <a:latin typeface="メイリオ" panose="020B0604030504040204" pitchFamily="50" charset="-128"/>
                <a:ea typeface="メイリオ" panose="020B0604030504040204" pitchFamily="50" charset="-128"/>
              </a:rPr>
              <a:t>9</a:t>
            </a:r>
            <a:r>
              <a:rPr kumimoji="1" lang="ja-JP" altLang="en-US" sz="1600" b="1" dirty="0">
                <a:latin typeface="メイリオ" panose="020B0604030504040204" pitchFamily="50" charset="-128"/>
                <a:ea typeface="メイリオ" panose="020B0604030504040204" pitchFamily="50" charset="-128"/>
              </a:rPr>
              <a:t>時～１</a:t>
            </a: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時、午後の部：</a:t>
            </a:r>
            <a:r>
              <a:rPr kumimoji="1" lang="en-US" altLang="ja-JP" sz="1600" b="1" dirty="0">
                <a:latin typeface="メイリオ" panose="020B0604030504040204" pitchFamily="50" charset="-128"/>
                <a:ea typeface="メイリオ" panose="020B0604030504040204" pitchFamily="50" charset="-128"/>
              </a:rPr>
              <a:t>13</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16</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95" name="テキスト ボックス 94">
            <a:extLst>
              <a:ext uri="{FF2B5EF4-FFF2-40B4-BE49-F238E27FC236}">
                <a16:creationId xmlns:a16="http://schemas.microsoft.com/office/drawing/2014/main" id="{E574AECE-4834-402B-9C9C-45C7D4063796}"/>
              </a:ext>
            </a:extLst>
          </p:cNvPr>
          <p:cNvSpPr txBox="1"/>
          <p:nvPr/>
        </p:nvSpPr>
        <p:spPr>
          <a:xfrm>
            <a:off x="1718595" y="3690735"/>
            <a:ext cx="4932619" cy="307777"/>
          </a:xfrm>
          <a:prstGeom prst="rect">
            <a:avLst/>
          </a:prstGeom>
          <a:noFill/>
          <a:ln>
            <a:noFill/>
          </a:ln>
        </p:spPr>
        <p:txBody>
          <a:bodyPr wrap="square" rtlCol="0">
            <a:spAutoFit/>
          </a:bodyPr>
          <a:lstStyle/>
          <a:p>
            <a:pPr>
              <a:lnSpc>
                <a:spcPts val="1600"/>
              </a:lnSpc>
            </a:pPr>
            <a:r>
              <a:rPr kumimoji="1" lang="en-US" altLang="ja-JP" sz="1600" b="1" dirty="0">
                <a:latin typeface="メイリオ" panose="020B0604030504040204" pitchFamily="50" charset="-128"/>
                <a:ea typeface="メイリオ" panose="020B0604030504040204" pitchFamily="50" charset="-128"/>
              </a:rPr>
              <a:t>RIST</a:t>
            </a:r>
            <a:r>
              <a:rPr kumimoji="1" lang="ja-JP" altLang="en-US" sz="1600" b="1" dirty="0">
                <a:latin typeface="メイリオ" panose="020B0604030504040204" pitchFamily="50" charset="-128"/>
                <a:ea typeface="メイリオ" panose="020B0604030504040204" pitchFamily="50" charset="-128"/>
              </a:rPr>
              <a:t>かがわ　会議室、精密測定室</a:t>
            </a:r>
            <a:r>
              <a:rPr kumimoji="1" lang="en-US" altLang="ja-JP" sz="1600" b="1" dirty="0">
                <a:latin typeface="メイリオ" panose="020B0604030504040204" pitchFamily="50" charset="-128"/>
                <a:ea typeface="メイリオ" panose="020B0604030504040204" pitchFamily="50" charset="-128"/>
              </a:rPr>
              <a:t>2</a:t>
            </a:r>
          </a:p>
        </p:txBody>
      </p:sp>
      <p:sp>
        <p:nvSpPr>
          <p:cNvPr id="96" name="テキスト ボックス 95">
            <a:extLst>
              <a:ext uri="{FF2B5EF4-FFF2-40B4-BE49-F238E27FC236}">
                <a16:creationId xmlns:a16="http://schemas.microsoft.com/office/drawing/2014/main" id="{0E756EED-6541-48BD-A0D8-8D141850A8F1}"/>
              </a:ext>
            </a:extLst>
          </p:cNvPr>
          <p:cNvSpPr txBox="1"/>
          <p:nvPr/>
        </p:nvSpPr>
        <p:spPr>
          <a:xfrm>
            <a:off x="1718595" y="4128544"/>
            <a:ext cx="4932619"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香川県高松市林町２２１７－</a:t>
            </a:r>
            <a:r>
              <a:rPr kumimoji="1" lang="en-US" altLang="ja-JP" sz="1600" b="1" dirty="0">
                <a:latin typeface="メイリオ" panose="020B0604030504040204" pitchFamily="50" charset="-128"/>
                <a:ea typeface="メイリオ" panose="020B0604030504040204" pitchFamily="50" charset="-128"/>
              </a:rPr>
              <a:t>43</a:t>
            </a:r>
          </a:p>
        </p:txBody>
      </p:sp>
      <p:sp>
        <p:nvSpPr>
          <p:cNvPr id="97" name="テキスト ボックス 96">
            <a:extLst>
              <a:ext uri="{FF2B5EF4-FFF2-40B4-BE49-F238E27FC236}">
                <a16:creationId xmlns:a16="http://schemas.microsoft.com/office/drawing/2014/main" id="{F57E5844-37AA-4A64-8360-4C81FC3CC645}"/>
              </a:ext>
            </a:extLst>
          </p:cNvPr>
          <p:cNvSpPr txBox="1"/>
          <p:nvPr/>
        </p:nvSpPr>
        <p:spPr>
          <a:xfrm>
            <a:off x="1718595" y="4643623"/>
            <a:ext cx="4932619"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公益財団法人かがわ産業支援財団 地域共同研究部</a:t>
            </a:r>
            <a:endParaRPr kumimoji="1" lang="en-US" altLang="ja-JP" sz="1600" b="1" dirty="0">
              <a:latin typeface="メイリオ" panose="020B0604030504040204" pitchFamily="50" charset="-128"/>
              <a:ea typeface="メイリオ" panose="020B0604030504040204" pitchFamily="50" charset="-128"/>
            </a:endParaRPr>
          </a:p>
        </p:txBody>
      </p:sp>
      <p:sp>
        <p:nvSpPr>
          <p:cNvPr id="98" name="テキスト ボックス 97">
            <a:extLst>
              <a:ext uri="{FF2B5EF4-FFF2-40B4-BE49-F238E27FC236}">
                <a16:creationId xmlns:a16="http://schemas.microsoft.com/office/drawing/2014/main" id="{014E8F73-E6AA-4890-A42A-AC3280B6B64B}"/>
              </a:ext>
            </a:extLst>
          </p:cNvPr>
          <p:cNvSpPr txBox="1"/>
          <p:nvPr/>
        </p:nvSpPr>
        <p:spPr>
          <a:xfrm>
            <a:off x="1718595" y="5157215"/>
            <a:ext cx="4932619"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香川県高松市林町２２１７－</a:t>
            </a:r>
            <a:r>
              <a:rPr kumimoji="1" lang="en-US" altLang="ja-JP" sz="1600" b="1" dirty="0">
                <a:latin typeface="メイリオ" panose="020B0604030504040204" pitchFamily="50" charset="-128"/>
                <a:ea typeface="メイリオ" panose="020B0604030504040204" pitchFamily="50" charset="-128"/>
              </a:rPr>
              <a:t>43</a:t>
            </a:r>
          </a:p>
        </p:txBody>
      </p:sp>
      <p:sp>
        <p:nvSpPr>
          <p:cNvPr id="99" name="テキスト ボックス 98">
            <a:extLst>
              <a:ext uri="{FF2B5EF4-FFF2-40B4-BE49-F238E27FC236}">
                <a16:creationId xmlns:a16="http://schemas.microsoft.com/office/drawing/2014/main" id="{B437FC1C-32B1-49E4-A824-4AE7EBBED54C}"/>
              </a:ext>
            </a:extLst>
          </p:cNvPr>
          <p:cNvSpPr txBox="1"/>
          <p:nvPr/>
        </p:nvSpPr>
        <p:spPr>
          <a:xfrm>
            <a:off x="1796807" y="5765320"/>
            <a:ext cx="2107120" cy="276999"/>
          </a:xfrm>
          <a:prstGeom prst="rect">
            <a:avLst/>
          </a:prstGeom>
          <a:noFill/>
        </p:spPr>
        <p:txBody>
          <a:bodyPr wrap="square">
            <a:spAutoFit/>
          </a:bodyPr>
          <a:lstStyle/>
          <a:p>
            <a:r>
              <a:rPr lang="ja-JP" altLang="en-US" sz="1200" dirty="0"/>
              <a:t>０８７－８６９－３４４０</a:t>
            </a:r>
          </a:p>
        </p:txBody>
      </p:sp>
      <p:sp>
        <p:nvSpPr>
          <p:cNvPr id="100" name="テキスト ボックス 99">
            <a:extLst>
              <a:ext uri="{FF2B5EF4-FFF2-40B4-BE49-F238E27FC236}">
                <a16:creationId xmlns:a16="http://schemas.microsoft.com/office/drawing/2014/main" id="{204A361D-E15A-4E02-A105-27E56E90B281}"/>
              </a:ext>
            </a:extLst>
          </p:cNvPr>
          <p:cNvSpPr txBox="1"/>
          <p:nvPr/>
        </p:nvSpPr>
        <p:spPr>
          <a:xfrm>
            <a:off x="4189532" y="5746452"/>
            <a:ext cx="2028164" cy="307777"/>
          </a:xfrm>
          <a:prstGeom prst="rect">
            <a:avLst/>
          </a:prstGeom>
          <a:noFill/>
        </p:spPr>
        <p:txBody>
          <a:bodyPr wrap="square">
            <a:spAutoFit/>
          </a:bodyPr>
          <a:lstStyle/>
          <a:p>
            <a:r>
              <a:rPr lang="ja-JP" altLang="en-US" sz="1000" dirty="0"/>
              <a:t>　　</a:t>
            </a:r>
            <a:r>
              <a:rPr lang="en-US" altLang="ja-JP" sz="1400" dirty="0"/>
              <a:t>rist@kagawa-isf.jp</a:t>
            </a:r>
            <a:endParaRPr lang="ja-JP" altLang="en-US" sz="1400" dirty="0"/>
          </a:p>
        </p:txBody>
      </p:sp>
      <p:sp>
        <p:nvSpPr>
          <p:cNvPr id="101" name="テキスト ボックス 100">
            <a:extLst>
              <a:ext uri="{FF2B5EF4-FFF2-40B4-BE49-F238E27FC236}">
                <a16:creationId xmlns:a16="http://schemas.microsoft.com/office/drawing/2014/main" id="{5D5B911D-B2BB-4948-8E39-BF4E7C0980DF}"/>
              </a:ext>
            </a:extLst>
          </p:cNvPr>
          <p:cNvSpPr txBox="1"/>
          <p:nvPr/>
        </p:nvSpPr>
        <p:spPr>
          <a:xfrm>
            <a:off x="3831202" y="6866151"/>
            <a:ext cx="515980" cy="461665"/>
          </a:xfrm>
          <a:prstGeom prst="rect">
            <a:avLst/>
          </a:prstGeom>
          <a:noFill/>
        </p:spPr>
        <p:txBody>
          <a:bodyPr wrap="square">
            <a:spAutoFit/>
          </a:bodyPr>
          <a:lstStyle/>
          <a:p>
            <a:r>
              <a:rPr kumimoji="1" lang="ja-JP" altLang="en-US" sz="2400" dirty="0"/>
              <a:t>☑</a:t>
            </a:r>
          </a:p>
        </p:txBody>
      </p:sp>
      <p:sp>
        <p:nvSpPr>
          <p:cNvPr id="92" name="テキスト ボックス 91"/>
          <p:cNvSpPr txBox="1"/>
          <p:nvPr/>
        </p:nvSpPr>
        <p:spPr>
          <a:xfrm>
            <a:off x="140904" y="249545"/>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82" name="正方形/長方形 81">
            <a:extLst>
              <a:ext uri="{FF2B5EF4-FFF2-40B4-BE49-F238E27FC236}">
                <a16:creationId xmlns:a16="http://schemas.microsoft.com/office/drawing/2014/main" id="{5AF6F283-65D2-4972-80D7-E45B34207A9C}"/>
              </a:ext>
            </a:extLst>
          </p:cNvPr>
          <p:cNvSpPr/>
          <p:nvPr/>
        </p:nvSpPr>
        <p:spPr>
          <a:xfrm>
            <a:off x="1810739" y="6292072"/>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44297" y="261051"/>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テキスト ボックス 43">
            <a:extLst>
              <a:ext uri="{FF2B5EF4-FFF2-40B4-BE49-F238E27FC236}">
                <a16:creationId xmlns:a16="http://schemas.microsoft.com/office/drawing/2014/main" id="{F9A8ECA3-7D1D-415A-AA5E-F5CDC6B6EFDE}"/>
              </a:ext>
            </a:extLst>
          </p:cNvPr>
          <p:cNvSpPr txBox="1"/>
          <p:nvPr/>
        </p:nvSpPr>
        <p:spPr>
          <a:xfrm>
            <a:off x="1740216" y="3506798"/>
            <a:ext cx="515980" cy="461665"/>
          </a:xfrm>
          <a:prstGeom prst="rect">
            <a:avLst/>
          </a:prstGeom>
          <a:noFill/>
        </p:spPr>
        <p:txBody>
          <a:bodyPr wrap="square">
            <a:spAutoFit/>
          </a:bodyPr>
          <a:lstStyle/>
          <a:p>
            <a:r>
              <a:rPr kumimoji="1" lang="ja-JP" altLang="en-US" sz="2400" dirty="0"/>
              <a:t>☑</a:t>
            </a:r>
          </a:p>
        </p:txBody>
      </p:sp>
      <p:sp>
        <p:nvSpPr>
          <p:cNvPr id="46" name="テキスト ボックス 45">
            <a:extLst>
              <a:ext uri="{FF2B5EF4-FFF2-40B4-BE49-F238E27FC236}">
                <a16:creationId xmlns:a16="http://schemas.microsoft.com/office/drawing/2014/main" id="{A6878090-1483-4FFB-9B63-2C5F226499CD}"/>
              </a:ext>
            </a:extLst>
          </p:cNvPr>
          <p:cNvSpPr txBox="1"/>
          <p:nvPr/>
        </p:nvSpPr>
        <p:spPr>
          <a:xfrm>
            <a:off x="1756419" y="5336254"/>
            <a:ext cx="515980" cy="461665"/>
          </a:xfrm>
          <a:prstGeom prst="rect">
            <a:avLst/>
          </a:prstGeom>
          <a:noFill/>
        </p:spPr>
        <p:txBody>
          <a:bodyPr wrap="square">
            <a:spAutoFit/>
          </a:bodyPr>
          <a:lstStyle/>
          <a:p>
            <a:r>
              <a:rPr kumimoji="1" lang="ja-JP" altLang="en-US" sz="2400" dirty="0"/>
              <a:t>☑</a:t>
            </a:r>
          </a:p>
        </p:txBody>
      </p:sp>
      <p:sp>
        <p:nvSpPr>
          <p:cNvPr id="49" name="テキスト ボックス 48">
            <a:extLst>
              <a:ext uri="{FF2B5EF4-FFF2-40B4-BE49-F238E27FC236}">
                <a16:creationId xmlns:a16="http://schemas.microsoft.com/office/drawing/2014/main" id="{0D83B047-CAE7-4372-9BAD-CAE2C30C05E3}"/>
              </a:ext>
            </a:extLst>
          </p:cNvPr>
          <p:cNvSpPr txBox="1"/>
          <p:nvPr/>
        </p:nvSpPr>
        <p:spPr>
          <a:xfrm>
            <a:off x="1766906" y="6097512"/>
            <a:ext cx="515980" cy="461665"/>
          </a:xfrm>
          <a:prstGeom prst="rect">
            <a:avLst/>
          </a:prstGeom>
          <a:noFill/>
        </p:spPr>
        <p:txBody>
          <a:bodyPr wrap="square">
            <a:spAutoFit/>
          </a:bodyPr>
          <a:lstStyle/>
          <a:p>
            <a:r>
              <a:rPr kumimoji="1" lang="ja-JP" altLang="en-US" sz="2400" dirty="0"/>
              <a:t>☑</a:t>
            </a:r>
          </a:p>
        </p:txBody>
      </p:sp>
      <p:sp>
        <p:nvSpPr>
          <p:cNvPr id="50" name="テキスト ボックス 49">
            <a:extLst>
              <a:ext uri="{FF2B5EF4-FFF2-40B4-BE49-F238E27FC236}">
                <a16:creationId xmlns:a16="http://schemas.microsoft.com/office/drawing/2014/main" id="{2F646501-C4DF-40CB-AA66-D39434ADF902}"/>
              </a:ext>
            </a:extLst>
          </p:cNvPr>
          <p:cNvSpPr txBox="1"/>
          <p:nvPr/>
        </p:nvSpPr>
        <p:spPr>
          <a:xfrm>
            <a:off x="1756419" y="7021453"/>
            <a:ext cx="515980" cy="461665"/>
          </a:xfrm>
          <a:prstGeom prst="rect">
            <a:avLst/>
          </a:prstGeom>
          <a:noFill/>
        </p:spPr>
        <p:txBody>
          <a:bodyPr wrap="square">
            <a:spAutoFit/>
          </a:bodyPr>
          <a:lstStyle/>
          <a:p>
            <a:r>
              <a:rPr kumimoji="1" lang="ja-JP" altLang="en-US" sz="2400" dirty="0"/>
              <a:t>☑</a:t>
            </a:r>
          </a:p>
        </p:txBody>
      </p:sp>
      <p:sp>
        <p:nvSpPr>
          <p:cNvPr id="58" name="テキスト ボックス 57">
            <a:extLst>
              <a:ext uri="{FF2B5EF4-FFF2-40B4-BE49-F238E27FC236}">
                <a16:creationId xmlns:a16="http://schemas.microsoft.com/office/drawing/2014/main" id="{DE111A6B-88BD-4631-A606-C7B79B27D502}"/>
              </a:ext>
            </a:extLst>
          </p:cNvPr>
          <p:cNvSpPr txBox="1"/>
          <p:nvPr/>
        </p:nvSpPr>
        <p:spPr>
          <a:xfrm>
            <a:off x="1744473" y="7912267"/>
            <a:ext cx="515980" cy="461665"/>
          </a:xfrm>
          <a:prstGeom prst="rect">
            <a:avLst/>
          </a:prstGeom>
          <a:noFill/>
        </p:spPr>
        <p:txBody>
          <a:bodyPr wrap="square">
            <a:spAutoFit/>
          </a:bodyPr>
          <a:lstStyle/>
          <a:p>
            <a:r>
              <a:rPr kumimoji="1" lang="ja-JP" altLang="en-US" sz="2400" dirty="0"/>
              <a:t>☑</a:t>
            </a:r>
          </a:p>
        </p:txBody>
      </p:sp>
      <p:sp>
        <p:nvSpPr>
          <p:cNvPr id="59" name="テキスト ボックス 58">
            <a:extLst>
              <a:ext uri="{FF2B5EF4-FFF2-40B4-BE49-F238E27FC236}">
                <a16:creationId xmlns:a16="http://schemas.microsoft.com/office/drawing/2014/main" id="{46F03A41-8BB2-4A8A-B8C6-2C874EFAF261}"/>
              </a:ext>
            </a:extLst>
          </p:cNvPr>
          <p:cNvSpPr txBox="1"/>
          <p:nvPr/>
        </p:nvSpPr>
        <p:spPr>
          <a:xfrm>
            <a:off x="1756419" y="8469697"/>
            <a:ext cx="515980" cy="461665"/>
          </a:xfrm>
          <a:prstGeom prst="rect">
            <a:avLst/>
          </a:prstGeom>
          <a:noFill/>
        </p:spPr>
        <p:txBody>
          <a:bodyPr wrap="square">
            <a:spAutoFit/>
          </a:bodyPr>
          <a:lstStyle/>
          <a:p>
            <a:r>
              <a:rPr kumimoji="1" lang="ja-JP" altLang="en-US" sz="2400" dirty="0"/>
              <a:t>☑</a:t>
            </a:r>
          </a:p>
        </p:txBody>
      </p:sp>
      <p:sp>
        <p:nvSpPr>
          <p:cNvPr id="60" name="テキスト ボックス 59">
            <a:extLst>
              <a:ext uri="{FF2B5EF4-FFF2-40B4-BE49-F238E27FC236}">
                <a16:creationId xmlns:a16="http://schemas.microsoft.com/office/drawing/2014/main" id="{14C8D93C-B6FB-4758-B014-A6A25495D9E4}"/>
              </a:ext>
            </a:extLst>
          </p:cNvPr>
          <p:cNvSpPr txBox="1"/>
          <p:nvPr/>
        </p:nvSpPr>
        <p:spPr>
          <a:xfrm>
            <a:off x="1766906" y="9069777"/>
            <a:ext cx="515980" cy="461665"/>
          </a:xfrm>
          <a:prstGeom prst="rect">
            <a:avLst/>
          </a:prstGeom>
          <a:noFill/>
        </p:spPr>
        <p:txBody>
          <a:bodyPr wrap="square">
            <a:spAutoFit/>
          </a:bodyPr>
          <a:lstStyle/>
          <a:p>
            <a:r>
              <a:rPr kumimoji="1" lang="ja-JP" altLang="en-US" sz="2400" dirty="0"/>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34772" y="278867"/>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a:extLst>
              <a:ext uri="{FF2B5EF4-FFF2-40B4-BE49-F238E27FC236}">
                <a16:creationId xmlns:a16="http://schemas.microsoft.com/office/drawing/2014/main" id="{BFB1E984-293F-47BF-9185-6FA511803835}"/>
              </a:ext>
            </a:extLst>
          </p:cNvPr>
          <p:cNvCxnSpPr>
            <a:cxnSpLocks/>
          </p:cNvCxnSpPr>
          <p:nvPr/>
        </p:nvCxnSpPr>
        <p:spPr>
          <a:xfrm>
            <a:off x="1906000" y="2842812"/>
            <a:ext cx="281081" cy="28480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70125E4D-A518-443B-A267-0E4173166515}"/>
              </a:ext>
            </a:extLst>
          </p:cNvPr>
          <p:cNvCxnSpPr>
            <a:cxnSpLocks/>
          </p:cNvCxnSpPr>
          <p:nvPr/>
        </p:nvCxnSpPr>
        <p:spPr>
          <a:xfrm>
            <a:off x="1915525" y="3233337"/>
            <a:ext cx="281081" cy="28480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1A1AFF1C-A5B6-4A81-9BE2-38942EEB6AD5}"/>
              </a:ext>
            </a:extLst>
          </p:cNvPr>
          <p:cNvCxnSpPr>
            <a:cxnSpLocks/>
          </p:cNvCxnSpPr>
          <p:nvPr/>
        </p:nvCxnSpPr>
        <p:spPr>
          <a:xfrm>
            <a:off x="1925670" y="3803645"/>
            <a:ext cx="246030" cy="24448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F6C211EC-DCCB-46BB-89B4-62E4FEF7B1D6}"/>
              </a:ext>
            </a:extLst>
          </p:cNvPr>
          <p:cNvCxnSpPr>
            <a:cxnSpLocks/>
          </p:cNvCxnSpPr>
          <p:nvPr/>
        </p:nvCxnSpPr>
        <p:spPr>
          <a:xfrm>
            <a:off x="1906635" y="4449458"/>
            <a:ext cx="246030" cy="24448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0C8C7EF7-5415-4BD7-978A-4042845DA5D2}"/>
              </a:ext>
            </a:extLst>
          </p:cNvPr>
          <p:cNvSpPr txBox="1"/>
          <p:nvPr/>
        </p:nvSpPr>
        <p:spPr>
          <a:xfrm>
            <a:off x="1767011" y="8799697"/>
            <a:ext cx="515980" cy="461665"/>
          </a:xfrm>
          <a:prstGeom prst="rect">
            <a:avLst/>
          </a:prstGeom>
          <a:noFill/>
        </p:spPr>
        <p:txBody>
          <a:bodyPr wrap="square">
            <a:spAutoFit/>
          </a:bodyPr>
          <a:lstStyle/>
          <a:p>
            <a:r>
              <a:rPr kumimoji="1" lang="ja-JP" altLang="en-US" sz="2400" dirty="0"/>
              <a:t>☑</a:t>
            </a:r>
          </a:p>
        </p:txBody>
      </p:sp>
      <p:sp>
        <p:nvSpPr>
          <p:cNvPr id="55" name="テキスト ボックス 54">
            <a:extLst>
              <a:ext uri="{FF2B5EF4-FFF2-40B4-BE49-F238E27FC236}">
                <a16:creationId xmlns:a16="http://schemas.microsoft.com/office/drawing/2014/main" id="{7410885F-A816-4F19-8D67-CC12A60AAC0A}"/>
              </a:ext>
            </a:extLst>
          </p:cNvPr>
          <p:cNvSpPr txBox="1"/>
          <p:nvPr/>
        </p:nvSpPr>
        <p:spPr>
          <a:xfrm>
            <a:off x="1774464" y="8100192"/>
            <a:ext cx="515980" cy="461665"/>
          </a:xfrm>
          <a:prstGeom prst="rect">
            <a:avLst/>
          </a:prstGeom>
          <a:noFill/>
        </p:spPr>
        <p:txBody>
          <a:bodyPr wrap="square">
            <a:spAutoFit/>
          </a:bodyPr>
          <a:lstStyle/>
          <a:p>
            <a:r>
              <a:rPr kumimoji="1" lang="ja-JP" altLang="en-US" sz="2400" dirty="0"/>
              <a:t>☑</a:t>
            </a:r>
          </a:p>
        </p:txBody>
      </p:sp>
      <p:sp>
        <p:nvSpPr>
          <p:cNvPr id="56" name="テキスト ボックス 55">
            <a:extLst>
              <a:ext uri="{FF2B5EF4-FFF2-40B4-BE49-F238E27FC236}">
                <a16:creationId xmlns:a16="http://schemas.microsoft.com/office/drawing/2014/main" id="{B1854DBA-B98A-4FE5-B69C-C96986AF3C9B}"/>
              </a:ext>
            </a:extLst>
          </p:cNvPr>
          <p:cNvSpPr txBox="1"/>
          <p:nvPr/>
        </p:nvSpPr>
        <p:spPr>
          <a:xfrm>
            <a:off x="1774464" y="7419769"/>
            <a:ext cx="515980" cy="461665"/>
          </a:xfrm>
          <a:prstGeom prst="rect">
            <a:avLst/>
          </a:prstGeom>
          <a:noFill/>
        </p:spPr>
        <p:txBody>
          <a:bodyPr wrap="square">
            <a:spAutoFit/>
          </a:bodyPr>
          <a:lstStyle/>
          <a:p>
            <a:r>
              <a:rPr kumimoji="1" lang="ja-JP" altLang="en-US" sz="2400" dirty="0"/>
              <a:t>☑</a:t>
            </a:r>
          </a:p>
        </p:txBody>
      </p:sp>
      <p:sp>
        <p:nvSpPr>
          <p:cNvPr id="57" name="テキスト ボックス 56">
            <a:extLst>
              <a:ext uri="{FF2B5EF4-FFF2-40B4-BE49-F238E27FC236}">
                <a16:creationId xmlns:a16="http://schemas.microsoft.com/office/drawing/2014/main" id="{5D164482-2C5A-4EB2-A8C7-79690F3E7D90}"/>
              </a:ext>
            </a:extLst>
          </p:cNvPr>
          <p:cNvSpPr txBox="1"/>
          <p:nvPr/>
        </p:nvSpPr>
        <p:spPr>
          <a:xfrm>
            <a:off x="1785091" y="6631549"/>
            <a:ext cx="515980" cy="461665"/>
          </a:xfrm>
          <a:prstGeom prst="rect">
            <a:avLst/>
          </a:prstGeom>
          <a:noFill/>
        </p:spPr>
        <p:txBody>
          <a:bodyPr wrap="square">
            <a:spAutoFit/>
          </a:bodyPr>
          <a:lstStyle/>
          <a:p>
            <a:r>
              <a:rPr kumimoji="1" lang="ja-JP" altLang="en-US" sz="2400" dirty="0"/>
              <a:t>☑</a:t>
            </a:r>
          </a:p>
        </p:txBody>
      </p:sp>
      <p:sp>
        <p:nvSpPr>
          <p:cNvPr id="59" name="テキスト ボックス 58">
            <a:extLst>
              <a:ext uri="{FF2B5EF4-FFF2-40B4-BE49-F238E27FC236}">
                <a16:creationId xmlns:a16="http://schemas.microsoft.com/office/drawing/2014/main" id="{97C00F34-496E-4279-A0E7-1170EDB5FB2E}"/>
              </a:ext>
            </a:extLst>
          </p:cNvPr>
          <p:cNvSpPr txBox="1"/>
          <p:nvPr/>
        </p:nvSpPr>
        <p:spPr>
          <a:xfrm>
            <a:off x="1785091" y="5957404"/>
            <a:ext cx="515980" cy="461665"/>
          </a:xfrm>
          <a:prstGeom prst="rect">
            <a:avLst/>
          </a:prstGeom>
          <a:noFill/>
        </p:spPr>
        <p:txBody>
          <a:bodyPr wrap="square">
            <a:spAutoFit/>
          </a:bodyPr>
          <a:lstStyle/>
          <a:p>
            <a:r>
              <a:rPr kumimoji="1" lang="ja-JP" altLang="en-US" sz="2400" dirty="0"/>
              <a:t>☑</a:t>
            </a:r>
          </a:p>
        </p:txBody>
      </p:sp>
      <p:sp>
        <p:nvSpPr>
          <p:cNvPr id="60" name="テキスト ボックス 59">
            <a:extLst>
              <a:ext uri="{FF2B5EF4-FFF2-40B4-BE49-F238E27FC236}">
                <a16:creationId xmlns:a16="http://schemas.microsoft.com/office/drawing/2014/main" id="{3C0B21B8-A7FA-4C25-AD1B-7561590E112D}"/>
              </a:ext>
            </a:extLst>
          </p:cNvPr>
          <p:cNvSpPr txBox="1"/>
          <p:nvPr/>
        </p:nvSpPr>
        <p:spPr>
          <a:xfrm>
            <a:off x="1785091" y="5318812"/>
            <a:ext cx="515980" cy="461665"/>
          </a:xfrm>
          <a:prstGeom prst="rect">
            <a:avLst/>
          </a:prstGeom>
          <a:noFill/>
        </p:spPr>
        <p:txBody>
          <a:bodyPr wrap="square">
            <a:spAutoFit/>
          </a:bodyPr>
          <a:lstStyle/>
          <a:p>
            <a:r>
              <a:rPr kumimoji="1" lang="ja-JP" altLang="en-US" sz="2400" dirty="0"/>
              <a:t>☑</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4023</TotalTime>
  <Words>1015</Words>
  <Application>Microsoft Office PowerPoint</Application>
  <PresentationFormat>A4 210 x 297 mm</PresentationFormat>
  <Paragraphs>106</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m-nakahara</cp:lastModifiedBy>
  <cp:revision>579</cp:revision>
  <cp:lastPrinted>2021-11-29T06:28:33Z</cp:lastPrinted>
  <dcterms:created xsi:type="dcterms:W3CDTF">2021-06-21T06:44:25Z</dcterms:created>
  <dcterms:modified xsi:type="dcterms:W3CDTF">2022-06-01T01:55:56Z</dcterms:modified>
</cp:coreProperties>
</file>